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2"/>
  </p:notesMasterIdLst>
  <p:sldIdLst>
    <p:sldId id="280" r:id="rId2"/>
    <p:sldId id="281" r:id="rId3"/>
    <p:sldId id="287" r:id="rId4"/>
    <p:sldId id="288" r:id="rId5"/>
    <p:sldId id="286" r:id="rId6"/>
    <p:sldId id="283" r:id="rId7"/>
    <p:sldId id="289" r:id="rId8"/>
    <p:sldId id="284" r:id="rId9"/>
    <p:sldId id="285" r:id="rId10"/>
    <p:sldId id="270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نمط متوسط 4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النمط المتوسط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C2FFA5D-87B4-456A-9821-1D502468CF0F}" styleName="نمط ذو نسُق 1 - تميي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2838BEF-8BB2-4498-84A7-C5851F593DF1}" styleName="نمط متوسط 4 - تميي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نمط متوسط 4 - تميي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نمط ذو نسُق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نمط ذو نسُق 1 - تميي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نمط متوسط 4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نمط متوسط 4 - تميي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>
        <p:scale>
          <a:sx n="94" d="100"/>
          <a:sy n="94" d="100"/>
        </p:scale>
        <p:origin x="-1699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43A4ED-84A7-430A-9840-24586F205D0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EF4DE0-D4BA-41F7-9898-971D86888A7E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rtl="1"/>
          <a:r>
            <a:rPr lang="ar-IQ" sz="4000" dirty="0" smtClean="0"/>
            <a:t> </a:t>
          </a:r>
          <a:r>
            <a:rPr lang="ar-IQ" sz="2800" b="1" dirty="0" smtClean="0">
              <a:solidFill>
                <a:srgbClr val="FF0000"/>
              </a:solidFill>
            </a:rPr>
            <a:t>المرحلة :الرابعة –كودالمادة </a:t>
          </a:r>
          <a:r>
            <a:rPr lang="en-US" sz="2800" b="1" dirty="0" smtClean="0">
              <a:solidFill>
                <a:srgbClr val="FF0000"/>
              </a:solidFill>
            </a:rPr>
            <a:t>----</a:t>
          </a:r>
          <a:r>
            <a:rPr lang="ar-IQ" sz="2800" b="1" dirty="0" smtClean="0">
              <a:solidFill>
                <a:srgbClr val="FF0000"/>
              </a:solidFill>
            </a:rPr>
            <a:t>المادة:القياس والتقويم </a:t>
          </a:r>
          <a:endParaRPr lang="ar-IQ" sz="4000" b="1" dirty="0">
            <a:solidFill>
              <a:srgbClr val="FF0000"/>
            </a:solidFill>
          </a:endParaRPr>
        </a:p>
      </dgm:t>
    </dgm:pt>
    <dgm:pt modelId="{72CCC1A1-72D5-43F6-A622-16AC7DB2D135}" type="parTrans" cxnId="{C0DE91BB-0D7D-47EC-9335-E20F169A70FF}">
      <dgm:prSet/>
      <dgm:spPr/>
      <dgm:t>
        <a:bodyPr/>
        <a:lstStyle/>
        <a:p>
          <a:endParaRPr lang="en-US"/>
        </a:p>
      </dgm:t>
    </dgm:pt>
    <dgm:pt modelId="{40EA46E3-9598-437F-8286-F71E00C4E73C}" type="sibTrans" cxnId="{C0DE91BB-0D7D-47EC-9335-E20F169A70FF}">
      <dgm:prSet/>
      <dgm:spPr/>
      <dgm:t>
        <a:bodyPr/>
        <a:lstStyle/>
        <a:p>
          <a:endParaRPr lang="en-US"/>
        </a:p>
      </dgm:t>
    </dgm:pt>
    <dgm:pt modelId="{61989F56-C9FA-470F-A891-75A6F167D055}" type="pres">
      <dgm:prSet presAssocID="{0343A4ED-84A7-430A-9840-24586F205D0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54188F7-F458-4568-BE46-B0CE85D19D07}" type="pres">
      <dgm:prSet presAssocID="{4EEF4DE0-D4BA-41F7-9898-971D86888A7E}" presName="circle1" presStyleLbl="node1" presStyleIdx="0" presStyleCnt="1"/>
      <dgm:spPr/>
    </dgm:pt>
    <dgm:pt modelId="{882298A1-6297-4F22-AAAC-3872FCDB0199}" type="pres">
      <dgm:prSet presAssocID="{4EEF4DE0-D4BA-41F7-9898-971D86888A7E}" presName="space" presStyleCnt="0"/>
      <dgm:spPr/>
    </dgm:pt>
    <dgm:pt modelId="{B02DA5F0-E480-4D30-9F48-079C8602D844}" type="pres">
      <dgm:prSet presAssocID="{4EEF4DE0-D4BA-41F7-9898-971D86888A7E}" presName="rect1" presStyleLbl="alignAcc1" presStyleIdx="0" presStyleCnt="1"/>
      <dgm:spPr/>
      <dgm:t>
        <a:bodyPr/>
        <a:lstStyle/>
        <a:p>
          <a:endParaRPr lang="en-US"/>
        </a:p>
      </dgm:t>
    </dgm:pt>
    <dgm:pt modelId="{5058A5EE-3076-4C4F-A616-6094642AECE8}" type="pres">
      <dgm:prSet presAssocID="{4EEF4DE0-D4BA-41F7-9898-971D86888A7E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DD609B-4A3E-4CDE-8AE9-02D262D65C5E}" type="presOf" srcId="{4EEF4DE0-D4BA-41F7-9898-971D86888A7E}" destId="{B02DA5F0-E480-4D30-9F48-079C8602D844}" srcOrd="0" destOrd="0" presId="urn:microsoft.com/office/officeart/2005/8/layout/target3"/>
    <dgm:cxn modelId="{E6DD5A35-55ED-4532-941A-4C380EDA6E4B}" type="presOf" srcId="{0343A4ED-84A7-430A-9840-24586F205D02}" destId="{61989F56-C9FA-470F-A891-75A6F167D055}" srcOrd="0" destOrd="0" presId="urn:microsoft.com/office/officeart/2005/8/layout/target3"/>
    <dgm:cxn modelId="{C0DE91BB-0D7D-47EC-9335-E20F169A70FF}" srcId="{0343A4ED-84A7-430A-9840-24586F205D02}" destId="{4EEF4DE0-D4BA-41F7-9898-971D86888A7E}" srcOrd="0" destOrd="0" parTransId="{72CCC1A1-72D5-43F6-A622-16AC7DB2D135}" sibTransId="{40EA46E3-9598-437F-8286-F71E00C4E73C}"/>
    <dgm:cxn modelId="{CC8E5F2D-9BE7-4B64-BD90-A317D4430E1F}" type="presOf" srcId="{4EEF4DE0-D4BA-41F7-9898-971D86888A7E}" destId="{5058A5EE-3076-4C4F-A616-6094642AECE8}" srcOrd="1" destOrd="0" presId="urn:microsoft.com/office/officeart/2005/8/layout/target3"/>
    <dgm:cxn modelId="{426E11EF-2CC0-4F0E-B7E4-BCCF40A8564C}" type="presParOf" srcId="{61989F56-C9FA-470F-A891-75A6F167D055}" destId="{954188F7-F458-4568-BE46-B0CE85D19D07}" srcOrd="0" destOrd="0" presId="urn:microsoft.com/office/officeart/2005/8/layout/target3"/>
    <dgm:cxn modelId="{28BE1715-791E-4B92-A23E-B75882D0E5A8}" type="presParOf" srcId="{61989F56-C9FA-470F-A891-75A6F167D055}" destId="{882298A1-6297-4F22-AAAC-3872FCDB0199}" srcOrd="1" destOrd="0" presId="urn:microsoft.com/office/officeart/2005/8/layout/target3"/>
    <dgm:cxn modelId="{264435B9-C4A3-4F99-A55E-70F4D7A25627}" type="presParOf" srcId="{61989F56-C9FA-470F-A891-75A6F167D055}" destId="{B02DA5F0-E480-4D30-9F48-079C8602D844}" srcOrd="2" destOrd="0" presId="urn:microsoft.com/office/officeart/2005/8/layout/target3"/>
    <dgm:cxn modelId="{C0C97715-B179-4130-9F4A-2BF34E91299D}" type="presParOf" srcId="{61989F56-C9FA-470F-A891-75A6F167D055}" destId="{5058A5EE-3076-4C4F-A616-6094642AECE8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F5287CE-173A-43D4-A1CB-728B33EF38DE}" type="doc">
      <dgm:prSet loTypeId="urn:microsoft.com/office/officeart/2005/8/layout/target3" loCatId="relationship" qsTypeId="urn:microsoft.com/office/officeart/2005/8/quickstyle/3d9" qsCatId="3D" csTypeId="urn:microsoft.com/office/officeart/2005/8/colors/accent1_2" csCatId="accent1"/>
      <dgm:spPr/>
      <dgm:t>
        <a:bodyPr/>
        <a:lstStyle/>
        <a:p>
          <a:pPr rtl="1"/>
          <a:endParaRPr lang="ar-IQ"/>
        </a:p>
      </dgm:t>
    </dgm:pt>
    <dgm:pt modelId="{5FED4A61-9724-4F39-B613-B98969565289}">
      <dgm:prSet custT="1"/>
      <dgm:spPr/>
      <dgm:t>
        <a:bodyPr/>
        <a:lstStyle/>
        <a:p>
          <a:pPr rtl="1"/>
          <a:r>
            <a:rPr lang="ar-IQ" sz="8000" dirty="0" smtClean="0">
              <a:solidFill>
                <a:srgbClr val="FF0000"/>
              </a:solidFill>
            </a:rPr>
            <a:t>الى الملتقى</a:t>
          </a:r>
          <a:endParaRPr lang="ar-IQ" sz="8000" dirty="0">
            <a:solidFill>
              <a:srgbClr val="FF0000"/>
            </a:solidFill>
          </a:endParaRPr>
        </a:p>
      </dgm:t>
    </dgm:pt>
    <dgm:pt modelId="{5FA7D0BB-F20A-43C2-81C6-1C1576C8F565}" type="parTrans" cxnId="{E6CD50A2-03F4-423C-BD5A-3F93754C7AB4}">
      <dgm:prSet/>
      <dgm:spPr/>
      <dgm:t>
        <a:bodyPr/>
        <a:lstStyle/>
        <a:p>
          <a:pPr rtl="1"/>
          <a:endParaRPr lang="ar-IQ"/>
        </a:p>
      </dgm:t>
    </dgm:pt>
    <dgm:pt modelId="{2297CD98-F18E-442A-BBE1-27EA7B089560}" type="sibTrans" cxnId="{E6CD50A2-03F4-423C-BD5A-3F93754C7AB4}">
      <dgm:prSet/>
      <dgm:spPr/>
      <dgm:t>
        <a:bodyPr/>
        <a:lstStyle/>
        <a:p>
          <a:pPr rtl="1"/>
          <a:endParaRPr lang="ar-IQ"/>
        </a:p>
      </dgm:t>
    </dgm:pt>
    <dgm:pt modelId="{36DCC6D4-8AB9-4FB1-A142-40CE392F4A3A}" type="pres">
      <dgm:prSet presAssocID="{5F5287CE-173A-43D4-A1CB-728B33EF38D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ED878F79-AD47-4A92-89B9-A3731672A44E}" type="pres">
      <dgm:prSet presAssocID="{5FED4A61-9724-4F39-B613-B98969565289}" presName="circle1" presStyleLbl="node1" presStyleIdx="0" presStyleCnt="1"/>
      <dgm:spPr/>
    </dgm:pt>
    <dgm:pt modelId="{10A9093C-139F-499E-8A3C-6DBAB77D5331}" type="pres">
      <dgm:prSet presAssocID="{5FED4A61-9724-4F39-B613-B98969565289}" presName="space" presStyleCnt="0"/>
      <dgm:spPr/>
    </dgm:pt>
    <dgm:pt modelId="{1CF6D59A-D077-497D-AD83-46ECD0B700DE}" type="pres">
      <dgm:prSet presAssocID="{5FED4A61-9724-4F39-B613-B98969565289}" presName="rect1" presStyleLbl="alignAcc1" presStyleIdx="0" presStyleCnt="1"/>
      <dgm:spPr/>
      <dgm:t>
        <a:bodyPr/>
        <a:lstStyle/>
        <a:p>
          <a:pPr rtl="1"/>
          <a:endParaRPr lang="ar-IQ"/>
        </a:p>
      </dgm:t>
    </dgm:pt>
    <dgm:pt modelId="{0115A6BD-339F-4757-89CD-DB32F214A2C9}" type="pres">
      <dgm:prSet presAssocID="{5FED4A61-9724-4F39-B613-B98969565289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</dgm:ptLst>
  <dgm:cxnLst>
    <dgm:cxn modelId="{E6CD50A2-03F4-423C-BD5A-3F93754C7AB4}" srcId="{5F5287CE-173A-43D4-A1CB-728B33EF38DE}" destId="{5FED4A61-9724-4F39-B613-B98969565289}" srcOrd="0" destOrd="0" parTransId="{5FA7D0BB-F20A-43C2-81C6-1C1576C8F565}" sibTransId="{2297CD98-F18E-442A-BBE1-27EA7B089560}"/>
    <dgm:cxn modelId="{9F627602-6A14-4CC7-B03A-794036826447}" type="presOf" srcId="{5FED4A61-9724-4F39-B613-B98969565289}" destId="{1CF6D59A-D077-497D-AD83-46ECD0B700DE}" srcOrd="0" destOrd="0" presId="urn:microsoft.com/office/officeart/2005/8/layout/target3"/>
    <dgm:cxn modelId="{B168BC48-4667-4B43-9677-56310F989BAC}" type="presOf" srcId="{5FED4A61-9724-4F39-B613-B98969565289}" destId="{0115A6BD-339F-4757-89CD-DB32F214A2C9}" srcOrd="1" destOrd="0" presId="urn:microsoft.com/office/officeart/2005/8/layout/target3"/>
    <dgm:cxn modelId="{F098B608-3193-4CB9-8BDD-E52701489D0A}" type="presOf" srcId="{5F5287CE-173A-43D4-A1CB-728B33EF38DE}" destId="{36DCC6D4-8AB9-4FB1-A142-40CE392F4A3A}" srcOrd="0" destOrd="0" presId="urn:microsoft.com/office/officeart/2005/8/layout/target3"/>
    <dgm:cxn modelId="{613E7E84-598B-4202-A7B3-0D279606B22A}" type="presParOf" srcId="{36DCC6D4-8AB9-4FB1-A142-40CE392F4A3A}" destId="{ED878F79-AD47-4A92-89B9-A3731672A44E}" srcOrd="0" destOrd="0" presId="urn:microsoft.com/office/officeart/2005/8/layout/target3"/>
    <dgm:cxn modelId="{CEF5E439-8574-42A0-90E4-280B458BF63B}" type="presParOf" srcId="{36DCC6D4-8AB9-4FB1-A142-40CE392F4A3A}" destId="{10A9093C-139F-499E-8A3C-6DBAB77D5331}" srcOrd="1" destOrd="0" presId="urn:microsoft.com/office/officeart/2005/8/layout/target3"/>
    <dgm:cxn modelId="{0197CAE0-12A4-4DB6-8E95-E974A99940FB}" type="presParOf" srcId="{36DCC6D4-8AB9-4FB1-A142-40CE392F4A3A}" destId="{1CF6D59A-D077-497D-AD83-46ECD0B700DE}" srcOrd="2" destOrd="0" presId="urn:microsoft.com/office/officeart/2005/8/layout/target3"/>
    <dgm:cxn modelId="{C8E4A471-8DD3-49B1-8E61-8BAD8D45D5A3}" type="presParOf" srcId="{36DCC6D4-8AB9-4FB1-A142-40CE392F4A3A}" destId="{0115A6BD-339F-4757-89CD-DB32F214A2C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1A48A07-36FB-4044-8AB1-20EF338F148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F50F9D1C-BCF1-4558-B531-61441D152D5E}">
      <dgm:prSet/>
      <dgm:spPr/>
      <dgm:t>
        <a:bodyPr/>
        <a:lstStyle/>
        <a:p>
          <a:pPr rtl="1"/>
          <a:r>
            <a:rPr lang="ar-IQ" dirty="0" smtClean="0"/>
            <a:t>في المحاضرة القادمة</a:t>
          </a:r>
          <a:endParaRPr lang="ar-IQ" dirty="0"/>
        </a:p>
      </dgm:t>
    </dgm:pt>
    <dgm:pt modelId="{6057D29D-A12B-4CD7-8C9D-7C0E5B28CD36}" type="parTrans" cxnId="{2C32B02D-ADCE-4387-BE1A-CAC38C910EE9}">
      <dgm:prSet/>
      <dgm:spPr/>
      <dgm:t>
        <a:bodyPr/>
        <a:lstStyle/>
        <a:p>
          <a:pPr rtl="1"/>
          <a:endParaRPr lang="ar-IQ"/>
        </a:p>
      </dgm:t>
    </dgm:pt>
    <dgm:pt modelId="{025059B3-27EC-493A-972B-F47A584B8B04}" type="sibTrans" cxnId="{2C32B02D-ADCE-4387-BE1A-CAC38C910EE9}">
      <dgm:prSet/>
      <dgm:spPr/>
      <dgm:t>
        <a:bodyPr/>
        <a:lstStyle/>
        <a:p>
          <a:pPr rtl="1"/>
          <a:endParaRPr lang="ar-IQ"/>
        </a:p>
      </dgm:t>
    </dgm:pt>
    <dgm:pt modelId="{006B44CA-7536-4901-A4A8-216AC1FB9780}">
      <dgm:prSet/>
      <dgm:spPr/>
      <dgm:t>
        <a:bodyPr/>
        <a:lstStyle/>
        <a:p>
          <a:pPr rtl="1"/>
          <a:r>
            <a:rPr lang="ar-IQ" dirty="0" smtClean="0"/>
            <a:t>وشكراً لحسن انتباهكم </a:t>
          </a:r>
          <a:endParaRPr lang="ar-IQ" dirty="0"/>
        </a:p>
      </dgm:t>
    </dgm:pt>
    <dgm:pt modelId="{6BABD7E9-3D56-4DF4-B029-C5347D2CE2BB}" type="parTrans" cxnId="{5DE9BA9F-9BEB-4630-A07D-29A1EEB91955}">
      <dgm:prSet/>
      <dgm:spPr/>
      <dgm:t>
        <a:bodyPr/>
        <a:lstStyle/>
        <a:p>
          <a:pPr rtl="1"/>
          <a:endParaRPr lang="ar-IQ"/>
        </a:p>
      </dgm:t>
    </dgm:pt>
    <dgm:pt modelId="{60307351-4E1B-4AC2-BD4F-B127AE1FD9F0}" type="sibTrans" cxnId="{5DE9BA9F-9BEB-4630-A07D-29A1EEB91955}">
      <dgm:prSet/>
      <dgm:spPr/>
      <dgm:t>
        <a:bodyPr/>
        <a:lstStyle/>
        <a:p>
          <a:pPr rtl="1"/>
          <a:endParaRPr lang="ar-IQ"/>
        </a:p>
      </dgm:t>
    </dgm:pt>
    <dgm:pt modelId="{BBFEEABB-EB90-4E66-850D-652CD5B80E6C}" type="pres">
      <dgm:prSet presAssocID="{A1A48A07-36FB-4044-8AB1-20EF338F148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0FE471E2-CFDD-4BD4-9F6D-F2AC8451331D}" type="pres">
      <dgm:prSet presAssocID="{F50F9D1C-BCF1-4558-B531-61441D152D5E}" presName="node" presStyleLbl="node1" presStyleIdx="0" presStyleCnt="2" custScaleX="137904" custRadScaleRad="114088" custRadScaleInc="196889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4C85FB7A-7D04-483B-A102-C7423D20574D}" type="pres">
      <dgm:prSet presAssocID="{025059B3-27EC-493A-972B-F47A584B8B04}" presName="sibTrans" presStyleLbl="sibTrans2D1" presStyleIdx="0" presStyleCnt="2" custAng="21413601" custScaleX="178943"/>
      <dgm:spPr/>
      <dgm:t>
        <a:bodyPr/>
        <a:lstStyle/>
        <a:p>
          <a:pPr rtl="1"/>
          <a:endParaRPr lang="ar-IQ"/>
        </a:p>
      </dgm:t>
    </dgm:pt>
    <dgm:pt modelId="{60D096B9-E656-4186-882A-CBA13A19C5B1}" type="pres">
      <dgm:prSet presAssocID="{025059B3-27EC-493A-972B-F47A584B8B04}" presName="connectorText" presStyleLbl="sibTrans2D1" presStyleIdx="0" presStyleCnt="2"/>
      <dgm:spPr/>
      <dgm:t>
        <a:bodyPr/>
        <a:lstStyle/>
        <a:p>
          <a:pPr rtl="1"/>
          <a:endParaRPr lang="ar-IQ"/>
        </a:p>
      </dgm:t>
    </dgm:pt>
    <dgm:pt modelId="{B23C2C72-CFB1-4839-931B-5386B52AC8FB}" type="pres">
      <dgm:prSet presAssocID="{006B44CA-7536-4901-A4A8-216AC1FB9780}" presName="node" presStyleLbl="node1" presStyleIdx="1" presStyleCnt="2" custScaleX="127035" custRadScaleRad="72339" custRadScaleInc="-197541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BBDD079D-F989-42D0-ACB1-2352DFA7FEAA}" type="pres">
      <dgm:prSet presAssocID="{60307351-4E1B-4AC2-BD4F-B127AE1FD9F0}" presName="sibTrans" presStyleLbl="sibTrans2D1" presStyleIdx="1" presStyleCnt="2" custAng="186487" custScaleX="158370" custLinFactNeighborX="58392" custLinFactNeighborY="-1372"/>
      <dgm:spPr/>
      <dgm:t>
        <a:bodyPr/>
        <a:lstStyle/>
        <a:p>
          <a:pPr rtl="1"/>
          <a:endParaRPr lang="ar-IQ"/>
        </a:p>
      </dgm:t>
    </dgm:pt>
    <dgm:pt modelId="{30521C6D-8E3B-4BFC-B825-C02B16B0C8B8}" type="pres">
      <dgm:prSet presAssocID="{60307351-4E1B-4AC2-BD4F-B127AE1FD9F0}" presName="connectorText" presStyleLbl="sibTrans2D1" presStyleIdx="1" presStyleCnt="2"/>
      <dgm:spPr/>
      <dgm:t>
        <a:bodyPr/>
        <a:lstStyle/>
        <a:p>
          <a:pPr rtl="1"/>
          <a:endParaRPr lang="ar-IQ"/>
        </a:p>
      </dgm:t>
    </dgm:pt>
  </dgm:ptLst>
  <dgm:cxnLst>
    <dgm:cxn modelId="{BD5014B4-7351-4E3C-A285-0EE1279DF1B3}" type="presOf" srcId="{60307351-4E1B-4AC2-BD4F-B127AE1FD9F0}" destId="{30521C6D-8E3B-4BFC-B825-C02B16B0C8B8}" srcOrd="1" destOrd="0" presId="urn:microsoft.com/office/officeart/2005/8/layout/cycle2"/>
    <dgm:cxn modelId="{3DAB09BC-0E8A-436B-AF3A-49CE0EF9DD3E}" type="presOf" srcId="{025059B3-27EC-493A-972B-F47A584B8B04}" destId="{60D096B9-E656-4186-882A-CBA13A19C5B1}" srcOrd="1" destOrd="0" presId="urn:microsoft.com/office/officeart/2005/8/layout/cycle2"/>
    <dgm:cxn modelId="{5DE9BA9F-9BEB-4630-A07D-29A1EEB91955}" srcId="{A1A48A07-36FB-4044-8AB1-20EF338F148B}" destId="{006B44CA-7536-4901-A4A8-216AC1FB9780}" srcOrd="1" destOrd="0" parTransId="{6BABD7E9-3D56-4DF4-B029-C5347D2CE2BB}" sibTransId="{60307351-4E1B-4AC2-BD4F-B127AE1FD9F0}"/>
    <dgm:cxn modelId="{8FD1E1F9-2B3E-4EB7-9CBC-623FFF5C430D}" type="presOf" srcId="{F50F9D1C-BCF1-4558-B531-61441D152D5E}" destId="{0FE471E2-CFDD-4BD4-9F6D-F2AC8451331D}" srcOrd="0" destOrd="0" presId="urn:microsoft.com/office/officeart/2005/8/layout/cycle2"/>
    <dgm:cxn modelId="{E20507FB-BEB6-4B7D-B435-241ADF27DFCE}" type="presOf" srcId="{60307351-4E1B-4AC2-BD4F-B127AE1FD9F0}" destId="{BBDD079D-F989-42D0-ACB1-2352DFA7FEAA}" srcOrd="0" destOrd="0" presId="urn:microsoft.com/office/officeart/2005/8/layout/cycle2"/>
    <dgm:cxn modelId="{2C32B02D-ADCE-4387-BE1A-CAC38C910EE9}" srcId="{A1A48A07-36FB-4044-8AB1-20EF338F148B}" destId="{F50F9D1C-BCF1-4558-B531-61441D152D5E}" srcOrd="0" destOrd="0" parTransId="{6057D29D-A12B-4CD7-8C9D-7C0E5B28CD36}" sibTransId="{025059B3-27EC-493A-972B-F47A584B8B04}"/>
    <dgm:cxn modelId="{783E58C5-08CF-4CD8-A19E-830EEF25DFE8}" type="presOf" srcId="{A1A48A07-36FB-4044-8AB1-20EF338F148B}" destId="{BBFEEABB-EB90-4E66-850D-652CD5B80E6C}" srcOrd="0" destOrd="0" presId="urn:microsoft.com/office/officeart/2005/8/layout/cycle2"/>
    <dgm:cxn modelId="{1F2DAB21-1363-4993-964C-E6EA61B4C57D}" type="presOf" srcId="{025059B3-27EC-493A-972B-F47A584B8B04}" destId="{4C85FB7A-7D04-483B-A102-C7423D20574D}" srcOrd="0" destOrd="0" presId="urn:microsoft.com/office/officeart/2005/8/layout/cycle2"/>
    <dgm:cxn modelId="{6A79EC7B-39A2-4013-8CB3-7D375DB08AEA}" type="presOf" srcId="{006B44CA-7536-4901-A4A8-216AC1FB9780}" destId="{B23C2C72-CFB1-4839-931B-5386B52AC8FB}" srcOrd="0" destOrd="0" presId="urn:microsoft.com/office/officeart/2005/8/layout/cycle2"/>
    <dgm:cxn modelId="{6F0E3012-5A3C-4F60-ACAC-A270ACE104CE}" type="presParOf" srcId="{BBFEEABB-EB90-4E66-850D-652CD5B80E6C}" destId="{0FE471E2-CFDD-4BD4-9F6D-F2AC8451331D}" srcOrd="0" destOrd="0" presId="urn:microsoft.com/office/officeart/2005/8/layout/cycle2"/>
    <dgm:cxn modelId="{E7D21C28-E9C5-47B6-86B2-6456725037C5}" type="presParOf" srcId="{BBFEEABB-EB90-4E66-850D-652CD5B80E6C}" destId="{4C85FB7A-7D04-483B-A102-C7423D20574D}" srcOrd="1" destOrd="0" presId="urn:microsoft.com/office/officeart/2005/8/layout/cycle2"/>
    <dgm:cxn modelId="{5BB42BE8-A01B-49BE-9C1B-1DD1FC461AC8}" type="presParOf" srcId="{4C85FB7A-7D04-483B-A102-C7423D20574D}" destId="{60D096B9-E656-4186-882A-CBA13A19C5B1}" srcOrd="0" destOrd="0" presId="urn:microsoft.com/office/officeart/2005/8/layout/cycle2"/>
    <dgm:cxn modelId="{29744DFF-8FF8-4F82-870C-C612E9C60B5F}" type="presParOf" srcId="{BBFEEABB-EB90-4E66-850D-652CD5B80E6C}" destId="{B23C2C72-CFB1-4839-931B-5386B52AC8FB}" srcOrd="2" destOrd="0" presId="urn:microsoft.com/office/officeart/2005/8/layout/cycle2"/>
    <dgm:cxn modelId="{1C50DC3C-80CD-46BE-B1DF-E58EC1AE4B3C}" type="presParOf" srcId="{BBFEEABB-EB90-4E66-850D-652CD5B80E6C}" destId="{BBDD079D-F989-42D0-ACB1-2352DFA7FEAA}" srcOrd="3" destOrd="0" presId="urn:microsoft.com/office/officeart/2005/8/layout/cycle2"/>
    <dgm:cxn modelId="{C2850956-F31A-493E-AD4E-44227CEE9938}" type="presParOf" srcId="{BBDD079D-F989-42D0-ACB1-2352DFA7FEAA}" destId="{30521C6D-8E3B-4BFC-B825-C02B16B0C8B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اهداف المحاضرة 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57E90BDA-72A5-4B32-8C03-9734C5B97689}" type="presOf" srcId="{7EE76BB7-EB3C-45CD-9625-F8149537976B}" destId="{0AD4E650-CA4B-4584-B748-05423B620E39}" srcOrd="0" destOrd="0" presId="urn:microsoft.com/office/officeart/2005/8/layout/venn1"/>
    <dgm:cxn modelId="{52F2665E-973C-4D0F-9A44-C7E7B295594D}" type="presOf" srcId="{54805109-89EE-4CB4-9406-AD6C7665AD18}" destId="{F28A2FE0-6913-4E00-BC3F-C284B48BD743}" srcOrd="0" destOrd="0" presId="urn:microsoft.com/office/officeart/2005/8/layout/venn1"/>
    <dgm:cxn modelId="{DABDF500-2DCD-4478-8C02-85624673266C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مفهوم جدول المواصفات 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D1CA937A-0C46-49BD-9B0E-D71C471151D3}" type="presOf" srcId="{7EE76BB7-EB3C-45CD-9625-F8149537976B}" destId="{0AD4E650-CA4B-4584-B748-05423B620E39}" srcOrd="0" destOrd="0" presId="urn:microsoft.com/office/officeart/2005/8/layout/venn1"/>
    <dgm:cxn modelId="{4032AF73-AD1F-4015-AC87-BDBB6CDACC7E}" type="presOf" srcId="{54805109-89EE-4CB4-9406-AD6C7665AD18}" destId="{F28A2FE0-6913-4E00-BC3F-C284B48BD743}" srcOrd="0" destOrd="0" presId="urn:microsoft.com/office/officeart/2005/8/layout/venn1"/>
    <dgm:cxn modelId="{2BF184DC-D994-4DA4-B3EB-10237EEE1666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>
              <a:solidFill>
                <a:srgbClr val="222222"/>
              </a:solidFill>
              <a:latin typeface="Calibri"/>
              <a:ea typeface="Times New Roman"/>
              <a:cs typeface="Arial"/>
            </a:rPr>
            <a:t>خطوات بناء جدول المواصفات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8C3541A2-613A-4D19-AF7B-4C294CCE5E40}" type="presOf" srcId="{54805109-89EE-4CB4-9406-AD6C7665AD18}" destId="{F28A2FE0-6913-4E00-BC3F-C284B48BD743}" srcOrd="0" destOrd="0" presId="urn:microsoft.com/office/officeart/2005/8/layout/venn1"/>
    <dgm:cxn modelId="{051D81A7-1678-4E63-8D01-62BB38FFC314}" type="presOf" srcId="{7EE76BB7-EB3C-45CD-9625-F8149537976B}" destId="{0AD4E650-CA4B-4584-B748-05423B620E39}" srcOrd="0" destOrd="0" presId="urn:microsoft.com/office/officeart/2005/8/layout/venn1"/>
    <dgm:cxn modelId="{083A12C9-7044-4270-9060-0A662BDD8BFA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جدول المواصفات 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0842BB3B-D985-419D-A6B2-91F0C3B21B2C}" type="presOf" srcId="{7EE76BB7-EB3C-45CD-9625-F8149537976B}" destId="{0AD4E650-CA4B-4584-B748-05423B620E39}" srcOrd="0" destOrd="0" presId="urn:microsoft.com/office/officeart/2005/8/layout/venn1"/>
    <dgm:cxn modelId="{1853211F-2A11-4973-A3A4-3C64B4E14EF5}" type="presOf" srcId="{54805109-89EE-4CB4-9406-AD6C7665AD18}" destId="{F28A2FE0-6913-4E00-BC3F-C284B48BD743}" srcOrd="0" destOrd="0" presId="urn:microsoft.com/office/officeart/2005/8/layout/venn1"/>
    <dgm:cxn modelId="{02BCC812-04CE-4411-87C3-F88AD7CDA41B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8B8ECCE0-DF8E-4747-8197-BAA9F95C0F32}" type="presOf" srcId="{54805109-89EE-4CB4-9406-AD6C7665AD18}" destId="{F28A2FE0-6913-4E00-BC3F-C284B48BD743}" srcOrd="0" destOrd="0" presId="urn:microsoft.com/office/officeart/2005/8/layout/venn1"/>
    <dgm:cxn modelId="{4D3E09E2-C488-4B87-9269-C86A71B2CFBA}" type="presOf" srcId="{7EE76BB7-EB3C-45CD-9625-F8149537976B}" destId="{0AD4E650-CA4B-4584-B748-05423B620E39}" srcOrd="0" destOrd="0" presId="urn:microsoft.com/office/officeart/2005/8/layout/venn1"/>
    <dgm:cxn modelId="{E4364380-32EF-42B5-8100-7C9212B33606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BDDC7684-7EDD-4169-9017-1DD98B1FE60C}" type="presOf" srcId="{7EE76BB7-EB3C-45CD-9625-F8149537976B}" destId="{0AD4E650-CA4B-4584-B748-05423B620E39}" srcOrd="0" destOrd="0" presId="urn:microsoft.com/office/officeart/2005/8/layout/venn1"/>
    <dgm:cxn modelId="{53715F44-CA8C-48E9-94C6-262D49199A65}" type="presOf" srcId="{54805109-89EE-4CB4-9406-AD6C7665AD18}" destId="{F28A2FE0-6913-4E00-BC3F-C284B48BD743}" srcOrd="0" destOrd="0" presId="urn:microsoft.com/office/officeart/2005/8/layout/venn1"/>
    <dgm:cxn modelId="{5DC073BA-060E-498D-A9BA-F82196AAA85E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BF7D0F91-2C6B-4B80-A927-8653E33874F3}" type="presOf" srcId="{54805109-89EE-4CB4-9406-AD6C7665AD18}" destId="{F28A2FE0-6913-4E00-BC3F-C284B48BD743}" srcOrd="0" destOrd="0" presId="urn:microsoft.com/office/officeart/2005/8/layout/venn1"/>
    <dgm:cxn modelId="{42752361-D9FD-4369-B5D7-9A385E54D405}" type="presOf" srcId="{7EE76BB7-EB3C-45CD-9625-F8149537976B}" destId="{0AD4E650-CA4B-4584-B748-05423B620E39}" srcOrd="0" destOrd="0" presId="urn:microsoft.com/office/officeart/2005/8/layout/venn1"/>
    <dgm:cxn modelId="{3C46426F-EE0D-462F-A195-61E53CB36922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4805109-89EE-4CB4-9406-AD6C7665AD1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E76BB7-EB3C-45CD-9625-F8149537976B}">
      <dgm:prSet/>
      <dgm:spPr/>
      <dgm:t>
        <a:bodyPr/>
        <a:lstStyle/>
        <a:p>
          <a:pPr rtl="1"/>
          <a:r>
            <a:rPr lang="ar-IQ" dirty="0" smtClean="0"/>
            <a:t>عناصرة المحاضرة</a:t>
          </a:r>
          <a:endParaRPr lang="ar-IQ" dirty="0"/>
        </a:p>
      </dgm:t>
    </dgm:pt>
    <dgm:pt modelId="{B025D1C1-2D33-438A-B540-D03D4E1CA150}" type="parTrans" cxnId="{83B9500C-7F8F-4489-9473-DFFAC0AC656B}">
      <dgm:prSet/>
      <dgm:spPr/>
      <dgm:t>
        <a:bodyPr/>
        <a:lstStyle/>
        <a:p>
          <a:endParaRPr lang="en-US"/>
        </a:p>
      </dgm:t>
    </dgm:pt>
    <dgm:pt modelId="{9183FA37-486F-460D-9B7B-24987E4AD8D9}" type="sibTrans" cxnId="{83B9500C-7F8F-4489-9473-DFFAC0AC656B}">
      <dgm:prSet/>
      <dgm:spPr/>
      <dgm:t>
        <a:bodyPr/>
        <a:lstStyle/>
        <a:p>
          <a:endParaRPr lang="en-US"/>
        </a:p>
      </dgm:t>
    </dgm:pt>
    <dgm:pt modelId="{F28A2FE0-6913-4E00-BC3F-C284B48BD743}" type="pres">
      <dgm:prSet presAssocID="{54805109-89EE-4CB4-9406-AD6C7665AD1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D4E650-CA4B-4584-B748-05423B620E39}" type="pres">
      <dgm:prSet presAssocID="{7EE76BB7-EB3C-45CD-9625-F8149537976B}" presName="circ1TxSh" presStyleLbl="vennNode1" presStyleIdx="0" presStyleCnt="1" custScaleX="1063623"/>
      <dgm:spPr/>
      <dgm:t>
        <a:bodyPr/>
        <a:lstStyle/>
        <a:p>
          <a:endParaRPr lang="en-US"/>
        </a:p>
      </dgm:t>
    </dgm:pt>
  </dgm:ptLst>
  <dgm:cxnLst>
    <dgm:cxn modelId="{83B9500C-7F8F-4489-9473-DFFAC0AC656B}" srcId="{54805109-89EE-4CB4-9406-AD6C7665AD18}" destId="{7EE76BB7-EB3C-45CD-9625-F8149537976B}" srcOrd="0" destOrd="0" parTransId="{B025D1C1-2D33-438A-B540-D03D4E1CA150}" sibTransId="{9183FA37-486F-460D-9B7B-24987E4AD8D9}"/>
    <dgm:cxn modelId="{3051D7FD-649D-4260-83F8-EEB8D1AE8CD7}" type="presOf" srcId="{7EE76BB7-EB3C-45CD-9625-F8149537976B}" destId="{0AD4E650-CA4B-4584-B748-05423B620E39}" srcOrd="0" destOrd="0" presId="urn:microsoft.com/office/officeart/2005/8/layout/venn1"/>
    <dgm:cxn modelId="{B86BFC59-8F7B-4BBA-8646-1CE638073DC0}" type="presOf" srcId="{54805109-89EE-4CB4-9406-AD6C7665AD18}" destId="{F28A2FE0-6913-4E00-BC3F-C284B48BD743}" srcOrd="0" destOrd="0" presId="urn:microsoft.com/office/officeart/2005/8/layout/venn1"/>
    <dgm:cxn modelId="{9D061F48-DBC4-4495-B458-EFAB8FFF1D28}" type="presParOf" srcId="{F28A2FE0-6913-4E00-BC3F-C284B48BD743}" destId="{0AD4E650-CA4B-4584-B748-05423B620E3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4188F7-F458-4568-BE46-B0CE85D19D07}">
      <dsp:nvSpPr>
        <dsp:cNvPr id="0" name=""/>
        <dsp:cNvSpPr/>
      </dsp:nvSpPr>
      <dsp:spPr>
        <a:xfrm>
          <a:off x="0" y="0"/>
          <a:ext cx="1142999" cy="114299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2DA5F0-E480-4D30-9F48-079C8602D844}">
      <dsp:nvSpPr>
        <dsp:cNvPr id="0" name=""/>
        <dsp:cNvSpPr/>
      </dsp:nvSpPr>
      <dsp:spPr>
        <a:xfrm>
          <a:off x="571500" y="0"/>
          <a:ext cx="8326691" cy="1142999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000" kern="1200" dirty="0" smtClean="0"/>
            <a:t> </a:t>
          </a:r>
          <a:r>
            <a:rPr lang="ar-IQ" sz="2800" b="1" kern="1200" dirty="0" smtClean="0">
              <a:solidFill>
                <a:srgbClr val="FF0000"/>
              </a:solidFill>
            </a:rPr>
            <a:t>المرحلة :الرابعة –كودالمادة </a:t>
          </a:r>
          <a:r>
            <a:rPr lang="en-US" sz="2800" b="1" kern="1200" dirty="0" smtClean="0">
              <a:solidFill>
                <a:srgbClr val="FF0000"/>
              </a:solidFill>
            </a:rPr>
            <a:t>----</a:t>
          </a:r>
          <a:r>
            <a:rPr lang="ar-IQ" sz="2800" b="1" kern="1200" dirty="0" smtClean="0">
              <a:solidFill>
                <a:srgbClr val="FF0000"/>
              </a:solidFill>
            </a:rPr>
            <a:t>المادة:القياس والتقويم </a:t>
          </a:r>
          <a:endParaRPr lang="ar-IQ" sz="4000" b="1" kern="1200" dirty="0">
            <a:solidFill>
              <a:srgbClr val="FF0000"/>
            </a:solidFill>
          </a:endParaRPr>
        </a:p>
      </dsp:txBody>
      <dsp:txXfrm>
        <a:off x="571500" y="0"/>
        <a:ext cx="8326691" cy="114299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878F79-AD47-4A92-89B9-A3731672A44E}">
      <dsp:nvSpPr>
        <dsp:cNvPr id="0" name=""/>
        <dsp:cNvSpPr/>
      </dsp:nvSpPr>
      <dsp:spPr>
        <a:xfrm>
          <a:off x="0" y="0"/>
          <a:ext cx="1124886" cy="112488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F6D59A-D077-497D-AD83-46ECD0B700DE}">
      <dsp:nvSpPr>
        <dsp:cNvPr id="0" name=""/>
        <dsp:cNvSpPr/>
      </dsp:nvSpPr>
      <dsp:spPr>
        <a:xfrm>
          <a:off x="562442" y="0"/>
          <a:ext cx="6844197" cy="11248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04800" tIns="304800" rIns="304800" bIns="304800" numCol="1" spcCol="1270" anchor="ctr" anchorCtr="0">
          <a:noAutofit/>
        </a:bodyPr>
        <a:lstStyle/>
        <a:p>
          <a:pPr lvl="0" algn="ctr" defTabSz="3556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8000" kern="1200" dirty="0" smtClean="0">
              <a:solidFill>
                <a:srgbClr val="FF0000"/>
              </a:solidFill>
            </a:rPr>
            <a:t>الى الملتقى</a:t>
          </a:r>
          <a:endParaRPr lang="ar-IQ" sz="8000" kern="1200" dirty="0">
            <a:solidFill>
              <a:srgbClr val="FF0000"/>
            </a:solidFill>
          </a:endParaRPr>
        </a:p>
      </dsp:txBody>
      <dsp:txXfrm>
        <a:off x="562442" y="0"/>
        <a:ext cx="6844197" cy="112488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471E2-CFDD-4BD4-9F6D-F2AC8451331D}">
      <dsp:nvSpPr>
        <dsp:cNvPr id="0" name=""/>
        <dsp:cNvSpPr/>
      </dsp:nvSpPr>
      <dsp:spPr>
        <a:xfrm>
          <a:off x="4175719" y="0"/>
          <a:ext cx="3673152" cy="2663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5100" kern="1200" dirty="0" smtClean="0"/>
            <a:t>في المحاضرة القادمة</a:t>
          </a:r>
          <a:endParaRPr lang="ar-IQ" sz="5100" kern="1200" dirty="0"/>
        </a:p>
      </dsp:txBody>
      <dsp:txXfrm>
        <a:off x="4713640" y="390069"/>
        <a:ext cx="2597310" cy="1883419"/>
      </dsp:txXfrm>
    </dsp:sp>
    <dsp:sp modelId="{4C85FB7A-7D04-483B-A102-C7423D20574D}">
      <dsp:nvSpPr>
        <dsp:cNvPr id="0" name=""/>
        <dsp:cNvSpPr/>
      </dsp:nvSpPr>
      <dsp:spPr>
        <a:xfrm rot="10800000">
          <a:off x="2956388" y="2470029"/>
          <a:ext cx="2224424" cy="8989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4100" kern="1200"/>
        </a:p>
      </dsp:txBody>
      <dsp:txXfrm rot="10800000">
        <a:off x="3226073" y="2649819"/>
        <a:ext cx="1954739" cy="539370"/>
      </dsp:txXfrm>
    </dsp:sp>
    <dsp:sp modelId="{B23C2C72-CFB1-4839-931B-5386B52AC8FB}">
      <dsp:nvSpPr>
        <dsp:cNvPr id="0" name=""/>
        <dsp:cNvSpPr/>
      </dsp:nvSpPr>
      <dsp:spPr>
        <a:xfrm>
          <a:off x="432410" y="0"/>
          <a:ext cx="3383650" cy="26635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5100" kern="1200" dirty="0" smtClean="0"/>
            <a:t>وشكراً لحسن انتباهكم </a:t>
          </a:r>
          <a:endParaRPr lang="ar-IQ" sz="5100" kern="1200" dirty="0"/>
        </a:p>
      </dsp:txBody>
      <dsp:txXfrm>
        <a:off x="927934" y="390069"/>
        <a:ext cx="2392602" cy="1883419"/>
      </dsp:txXfrm>
    </dsp:sp>
    <dsp:sp modelId="{BBDD079D-F989-42D0-ACB1-2352DFA7FEAA}">
      <dsp:nvSpPr>
        <dsp:cNvPr id="0" name=""/>
        <dsp:cNvSpPr/>
      </dsp:nvSpPr>
      <dsp:spPr>
        <a:xfrm rot="21600000">
          <a:off x="3740013" y="-701315"/>
          <a:ext cx="1967673" cy="8989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IQ" sz="4100" kern="1200"/>
        </a:p>
      </dsp:txBody>
      <dsp:txXfrm rot="-21600000">
        <a:off x="3740013" y="-521525"/>
        <a:ext cx="1697988" cy="5393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681255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اهداف المحاضرة </a:t>
          </a:r>
          <a:endParaRPr lang="ar-IQ" sz="4200" kern="1200" dirty="0"/>
        </a:p>
      </dsp:txBody>
      <dsp:txXfrm>
        <a:off x="1760447" y="101464"/>
        <a:ext cx="5210800" cy="4899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681255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مفهوم جدول المواصفات </a:t>
          </a:r>
          <a:endParaRPr lang="ar-IQ" sz="4200" kern="1200" dirty="0"/>
        </a:p>
      </dsp:txBody>
      <dsp:txXfrm>
        <a:off x="1760447" y="101464"/>
        <a:ext cx="5210800" cy="4899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681255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557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3500" kern="1200" dirty="0" smtClean="0">
              <a:solidFill>
                <a:srgbClr val="222222"/>
              </a:solidFill>
              <a:latin typeface="Calibri"/>
              <a:ea typeface="Times New Roman"/>
              <a:cs typeface="Arial"/>
            </a:rPr>
            <a:t>خطوات بناء جدول المواصفات</a:t>
          </a:r>
          <a:endParaRPr lang="ar-IQ" sz="3500" kern="1200" dirty="0"/>
        </a:p>
      </dsp:txBody>
      <dsp:txXfrm>
        <a:off x="1760447" y="101464"/>
        <a:ext cx="5210800" cy="4899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681255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جدول المواصفات </a:t>
          </a:r>
          <a:endParaRPr lang="ar-IQ" sz="4200" kern="1200" dirty="0"/>
        </a:p>
      </dsp:txBody>
      <dsp:txXfrm>
        <a:off x="1760447" y="101464"/>
        <a:ext cx="5210800" cy="4899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E650-CA4B-4584-B748-05423B620E39}">
      <dsp:nvSpPr>
        <dsp:cNvPr id="0" name=""/>
        <dsp:cNvSpPr/>
      </dsp:nvSpPr>
      <dsp:spPr>
        <a:xfrm>
          <a:off x="18727" y="0"/>
          <a:ext cx="7369184" cy="69283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IQ" sz="4200" kern="1200" dirty="0" smtClean="0"/>
            <a:t>عناصرة المحاضرة</a:t>
          </a:r>
          <a:endParaRPr lang="ar-IQ" sz="4200" kern="1200" dirty="0"/>
        </a:p>
      </dsp:txBody>
      <dsp:txXfrm>
        <a:off x="1097919" y="101464"/>
        <a:ext cx="5210800" cy="489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9B596D1-502E-422C-A0D0-70D72E57B397}" type="datetimeFigureOut">
              <a:rPr lang="ar-IQ" smtClean="0"/>
              <a:t>22/04/1444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6B4A144-AFA0-4904-B472-4842A4A2207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82597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22/04/1444</a:t>
            </a:fld>
            <a:endParaRPr lang="ar-IQ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22/04/1444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22/04/1444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22/04/1444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22/04/1444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22/04/1444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22/04/1444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22/04/1444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22/04/1444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22/04/1444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C73335-F49F-49C5-892E-6F0E81B5BB83}" type="datetimeFigureOut">
              <a:rPr lang="ar-IQ" smtClean="0"/>
              <a:t>22/04/1444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FC73335-F49F-49C5-892E-6F0E81B5BB83}" type="datetimeFigureOut">
              <a:rPr lang="ar-IQ" smtClean="0"/>
              <a:t>22/04/1444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49E9B34-678D-4DE9-8EE4-A5CDF5BBA198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485808890"/>
              </p:ext>
            </p:extLst>
          </p:nvPr>
        </p:nvGraphicFramePr>
        <p:xfrm>
          <a:off x="35496" y="274320"/>
          <a:ext cx="8898192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16016" y="1412776"/>
            <a:ext cx="4289680" cy="5328591"/>
          </a:xfrm>
          <a:solidFill>
            <a:srgbClr val="FFFF00"/>
          </a:solidFill>
        </p:spPr>
        <p:txBody>
          <a:bodyPr/>
          <a:lstStyle/>
          <a:p>
            <a:r>
              <a:rPr lang="ar-IQ" dirty="0" smtClean="0"/>
              <a:t>الموضوع</a:t>
            </a:r>
            <a:r>
              <a:rPr lang="en-US" dirty="0" smtClean="0"/>
              <a:t>:</a:t>
            </a:r>
            <a:r>
              <a:rPr lang="ar-IQ" b="1" dirty="0" smtClean="0">
                <a:solidFill>
                  <a:srgbClr val="FF0000"/>
                </a:solidFill>
              </a:rPr>
              <a:t> القياس والتقويم</a:t>
            </a:r>
            <a:endParaRPr lang="ar-IQ" sz="3200" b="1" dirty="0" smtClean="0">
              <a:solidFill>
                <a:srgbClr val="FF0000"/>
              </a:solidFill>
            </a:endParaRPr>
          </a:p>
          <a:p>
            <a:r>
              <a:rPr lang="ar-IQ" b="1" dirty="0" smtClean="0"/>
              <a:t>الفصل </a:t>
            </a:r>
            <a:r>
              <a:rPr lang="en-US" b="1" dirty="0" smtClean="0"/>
              <a:t>:</a:t>
            </a:r>
            <a:r>
              <a:rPr lang="ar-IQ" b="1" dirty="0" smtClean="0"/>
              <a:t>الثاني</a:t>
            </a:r>
          </a:p>
          <a:p>
            <a:r>
              <a:rPr lang="ar-IQ" dirty="0" smtClean="0"/>
              <a:t>رقم المحاضرة</a:t>
            </a:r>
            <a:r>
              <a:rPr lang="en-US" dirty="0" smtClean="0"/>
              <a:t>-</a:t>
            </a:r>
            <a:r>
              <a:rPr lang="ar-IQ" b="1" dirty="0" smtClean="0">
                <a:solidFill>
                  <a:srgbClr val="00B0F0"/>
                </a:solidFill>
              </a:rPr>
              <a:t>ال</a:t>
            </a:r>
            <a:r>
              <a:rPr lang="ar-SA" b="1" dirty="0" smtClean="0">
                <a:solidFill>
                  <a:srgbClr val="00B0F0"/>
                </a:solidFill>
              </a:rPr>
              <a:t>سادسة</a:t>
            </a:r>
            <a:endParaRPr lang="ar-IQ" b="1" dirty="0" smtClean="0">
              <a:solidFill>
                <a:srgbClr val="00B0F0"/>
              </a:solidFill>
            </a:endParaRPr>
          </a:p>
          <a:p>
            <a:r>
              <a:rPr lang="ar-IQ" b="1" dirty="0" smtClean="0"/>
              <a:t>التدريسي </a:t>
            </a:r>
            <a:r>
              <a:rPr lang="en-US" b="1" dirty="0" smtClean="0"/>
              <a:t>: </a:t>
            </a:r>
            <a:r>
              <a:rPr lang="ar-IQ" b="1" dirty="0" smtClean="0"/>
              <a:t>ا</a:t>
            </a:r>
            <a:r>
              <a:rPr lang="en-US" b="1" dirty="0"/>
              <a:t>.</a:t>
            </a:r>
            <a:r>
              <a:rPr lang="ar-IQ" b="1" dirty="0" smtClean="0"/>
              <a:t>د قاسم مطر عبد</a:t>
            </a:r>
          </a:p>
          <a:p>
            <a:r>
              <a:rPr lang="ar-IQ" dirty="0" smtClean="0"/>
              <a:t>ا</a:t>
            </a:r>
            <a:r>
              <a:rPr lang="ar-IQ" sz="2400" b="1" dirty="0" smtClean="0"/>
              <a:t>لقسم </a:t>
            </a:r>
            <a:r>
              <a:rPr lang="en-US" sz="2400" b="1" dirty="0" smtClean="0"/>
              <a:t>:</a:t>
            </a:r>
            <a:r>
              <a:rPr lang="ar-IQ" sz="2400" b="1" dirty="0" smtClean="0"/>
              <a:t> قسمي علوم الحياة واللغة العربية</a:t>
            </a:r>
            <a:r>
              <a:rPr lang="en-US" sz="2400" b="1" dirty="0" smtClean="0"/>
              <a:t>-</a:t>
            </a:r>
            <a:r>
              <a:rPr lang="ar-IQ" sz="2400" b="1" dirty="0" smtClean="0"/>
              <a:t>الصباحي والمسائي</a:t>
            </a:r>
          </a:p>
          <a:p>
            <a:r>
              <a:rPr lang="ar-IQ" b="1" dirty="0" smtClean="0">
                <a:solidFill>
                  <a:srgbClr val="FF0000"/>
                </a:solidFill>
              </a:rPr>
              <a:t>الكلية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r>
              <a:rPr lang="ar-IQ" b="1" dirty="0" smtClean="0">
                <a:solidFill>
                  <a:srgbClr val="FF0000"/>
                </a:solidFill>
              </a:rPr>
              <a:t>التربية 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  <a:r>
              <a:rPr lang="ar-IQ" b="1" dirty="0" smtClean="0">
                <a:solidFill>
                  <a:srgbClr val="FF0000"/>
                </a:solidFill>
              </a:rPr>
              <a:t>القرنة</a:t>
            </a:r>
          </a:p>
          <a:p>
            <a:r>
              <a:rPr lang="ar-IQ" sz="3200" b="1" dirty="0" smtClean="0"/>
              <a:t>جامعة البصرة </a:t>
            </a:r>
          </a:p>
          <a:p>
            <a:r>
              <a:rPr lang="ar-IQ" sz="3200" b="1" dirty="0" smtClean="0"/>
              <a:t>202</a:t>
            </a:r>
            <a:r>
              <a:rPr lang="ar-SA" sz="3200" b="1" dirty="0" smtClean="0"/>
              <a:t>2</a:t>
            </a:r>
            <a:r>
              <a:rPr lang="en-US" sz="3200" b="1" dirty="0" smtClean="0"/>
              <a:t>-</a:t>
            </a:r>
            <a:r>
              <a:rPr lang="ar-IQ" sz="3200" b="1" dirty="0" smtClean="0"/>
              <a:t> 202</a:t>
            </a:r>
            <a:r>
              <a:rPr lang="ar-SA" sz="3200" b="1" dirty="0" smtClean="0"/>
              <a:t>3</a:t>
            </a:r>
            <a:endParaRPr lang="en-US" sz="3200" b="1" dirty="0"/>
          </a:p>
        </p:txBody>
      </p:sp>
      <p:pic>
        <p:nvPicPr>
          <p:cNvPr id="8" name="عنصر نائب للمحتوى 5" descr="مفاهيم القياس و التقييم و التقويم ، و العلاقة بينها - تعليم جديد"/>
          <p:cNvPicPr>
            <a:picLocks noGrp="1"/>
          </p:cNvPicPr>
          <p:nvPr>
            <p:ph sz="half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84784"/>
            <a:ext cx="4608512" cy="5256584"/>
          </a:xfrm>
          <a:prstGeom prst="rect">
            <a:avLst/>
          </a:prstGeom>
          <a:solidFill>
            <a:srgbClr val="FF00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186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رسم تخطيطي 6"/>
          <p:cNvGraphicFramePr/>
          <p:nvPr>
            <p:extLst>
              <p:ext uri="{D42A27DB-BD31-4B8C-83A1-F6EECF244321}">
                <p14:modId xmlns:p14="http://schemas.microsoft.com/office/powerpoint/2010/main" val="2307858490"/>
              </p:ext>
            </p:extLst>
          </p:nvPr>
        </p:nvGraphicFramePr>
        <p:xfrm>
          <a:off x="1432560" y="359898"/>
          <a:ext cx="7406640" cy="11248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581804576"/>
              </p:ext>
            </p:extLst>
          </p:nvPr>
        </p:nvGraphicFramePr>
        <p:xfrm>
          <a:off x="1115616" y="2132856"/>
          <a:ext cx="7848872" cy="2664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4701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939993805"/>
              </p:ext>
            </p:extLst>
          </p:nvPr>
        </p:nvGraphicFramePr>
        <p:xfrm>
          <a:off x="107504" y="359898"/>
          <a:ext cx="8731696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1052736"/>
            <a:ext cx="9108504" cy="568863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algn="r">
              <a:lnSpc>
                <a:spcPct val="115000"/>
              </a:lnSpc>
              <a:spcBef>
                <a:spcPts val="0"/>
              </a:spcBef>
            </a:pPr>
            <a:r>
              <a:rPr lang="ar-IQ" sz="4000" b="1" dirty="0" smtClean="0">
                <a:solidFill>
                  <a:srgbClr val="222222"/>
                </a:solidFill>
                <a:latin typeface="Calibri"/>
                <a:ea typeface="Calibri"/>
                <a:cs typeface="Times New Roman"/>
              </a:rPr>
              <a:t>تهدف المحاضرة لتحقيق الاهداف الاتية: </a:t>
            </a:r>
            <a:endParaRPr lang="en-US" sz="3600" dirty="0">
              <a:latin typeface="Calibri"/>
              <a:ea typeface="Calibri"/>
              <a:cs typeface="Arial"/>
            </a:endParaRPr>
          </a:p>
          <a:p>
            <a:pPr marL="0" algn="r">
              <a:lnSpc>
                <a:spcPct val="115000"/>
              </a:lnSpc>
              <a:spcBef>
                <a:spcPts val="0"/>
              </a:spcBef>
            </a:pPr>
            <a:r>
              <a:rPr lang="ar-IQ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1- تعريف مفهوم جدول المواصفات</a:t>
            </a:r>
          </a:p>
          <a:p>
            <a:pPr marL="0" algn="r">
              <a:lnSpc>
                <a:spcPct val="115000"/>
              </a:lnSpc>
              <a:spcBef>
                <a:spcPts val="0"/>
              </a:spcBef>
            </a:pPr>
            <a:r>
              <a:rPr lang="ar-IQ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2- تمييز خطوات بناء جدول المواصفات</a:t>
            </a:r>
          </a:p>
          <a:p>
            <a:pPr marL="0" algn="r">
              <a:lnSpc>
                <a:spcPct val="115000"/>
              </a:lnSpc>
              <a:spcBef>
                <a:spcPts val="0"/>
              </a:spcBef>
            </a:pPr>
            <a:r>
              <a:rPr lang="ar-IQ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3- حل تمرين تطبيقي لاعداد جدول المواصفات</a:t>
            </a:r>
          </a:p>
          <a:p>
            <a:pPr algn="r"/>
            <a:endParaRPr lang="ar-IQ" dirty="0" smtClean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r>
              <a:rPr lang="en-US" dirty="0" smtClean="0"/>
              <a:t>-----------------------------------------------------------------------------------</a:t>
            </a:r>
            <a:endParaRPr lang="ar-IQ" dirty="0" smtClean="0"/>
          </a:p>
          <a:p>
            <a:pPr algn="r"/>
            <a:r>
              <a:rPr lang="ar-IQ" sz="2000" b="1" dirty="0" smtClean="0"/>
              <a:t>الصفحة الاولى </a:t>
            </a:r>
            <a:r>
              <a:rPr lang="ar-IQ" sz="2000" dirty="0" smtClean="0"/>
              <a:t>-القسم: علوم الحياة واللغة العربية  –كلية التربية/القرنة- </a:t>
            </a:r>
            <a:r>
              <a:rPr lang="en-US" sz="2000" b="1" dirty="0" smtClean="0">
                <a:solidFill>
                  <a:srgbClr val="FF0000"/>
                </a:solidFill>
              </a:rPr>
              <a:t>University of Basrah</a:t>
            </a:r>
            <a:endParaRPr lang="ar-IQ" sz="2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0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259131168"/>
              </p:ext>
            </p:extLst>
          </p:nvPr>
        </p:nvGraphicFramePr>
        <p:xfrm>
          <a:off x="107504" y="359898"/>
          <a:ext cx="8731696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1052736"/>
            <a:ext cx="9108504" cy="5688632"/>
          </a:xfrm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 marL="0" algn="r">
              <a:lnSpc>
                <a:spcPct val="115000"/>
              </a:lnSpc>
              <a:spcBef>
                <a:spcPts val="0"/>
              </a:spcBef>
            </a:pPr>
            <a:r>
              <a:rPr lang="ar-IQ" sz="3200" b="1" dirty="0" smtClean="0">
                <a:solidFill>
                  <a:srgbClr val="222222"/>
                </a:solidFill>
                <a:latin typeface="Calibri"/>
                <a:cs typeface="Times New Roman"/>
              </a:rPr>
              <a:t>مخطط تفصيلي يحدد محتوى الامتحان, ويربط محتوى المادة الدراسية بالاهداف التعليمية السلوكية , ويبين الوزن النسبي لكل من موضوعات المادة الدراسية والاهداف المعرفية السلوكية في مستويتها المختلفة.</a:t>
            </a:r>
          </a:p>
          <a:p>
            <a:pPr marL="0" algn="r">
              <a:lnSpc>
                <a:spcPct val="115000"/>
              </a:lnSpc>
              <a:spcBef>
                <a:spcPts val="0"/>
              </a:spcBef>
            </a:pPr>
            <a:r>
              <a:rPr lang="ar-IQ" sz="3200" b="1" dirty="0" smtClean="0">
                <a:solidFill>
                  <a:srgbClr val="222222"/>
                </a:solidFill>
                <a:latin typeface="Calibri"/>
                <a:cs typeface="Times New Roman"/>
              </a:rPr>
              <a:t>جدول ذو بعدين يتكون البعد الاول من الموضوعات التي يغطيها الامتحان , يكتب على يمين الجدول وفقا لترتيبها في المادة الدراسية او اي ترتيب اخر.</a:t>
            </a:r>
          </a:p>
          <a:p>
            <a:pPr marL="0" algn="r">
              <a:lnSpc>
                <a:spcPct val="115000"/>
              </a:lnSpc>
              <a:spcBef>
                <a:spcPts val="0"/>
              </a:spcBef>
            </a:pPr>
            <a:r>
              <a:rPr lang="ar-IQ" sz="3200" b="1" dirty="0" smtClean="0">
                <a:solidFill>
                  <a:srgbClr val="222222"/>
                </a:solidFill>
                <a:latin typeface="Calibri"/>
                <a:cs typeface="Times New Roman"/>
              </a:rPr>
              <a:t> </a:t>
            </a:r>
            <a:r>
              <a:rPr lang="ar-IQ" sz="3200" b="1" dirty="0" smtClean="0">
                <a:solidFill>
                  <a:srgbClr val="FF0000"/>
                </a:solidFill>
                <a:latin typeface="Calibri"/>
                <a:cs typeface="Times New Roman"/>
              </a:rPr>
              <a:t>, اما البعد الثاني فيتكون من مستويات الاهداف التعليمية السلوكية المرتبطة بالموضوعات , وبهذا يتكون من تقاطع الاعمدة والصفوف خلايا تستخدم لتقدير الاوزان الخاصة في كل موضوع وفي كل مستوى معرفي.</a:t>
            </a:r>
            <a:endParaRPr lang="ar-IQ" sz="2000" dirty="0" smtClean="0">
              <a:solidFill>
                <a:srgbClr val="FF0000"/>
              </a:solidFill>
            </a:endParaRPr>
          </a:p>
          <a:p>
            <a:pPr algn="r"/>
            <a:endParaRPr lang="ar-IQ" dirty="0" smtClean="0">
              <a:solidFill>
                <a:srgbClr val="FF0000"/>
              </a:solidFill>
            </a:endParaRPr>
          </a:p>
          <a:p>
            <a:pPr algn="r"/>
            <a:endParaRPr lang="ar-IQ" dirty="0"/>
          </a:p>
          <a:p>
            <a:pPr algn="r"/>
            <a:r>
              <a:rPr lang="en-US" dirty="0" smtClean="0"/>
              <a:t>------------------------------------------------------------------------------</a:t>
            </a:r>
            <a:endParaRPr lang="ar-IQ" dirty="0" smtClean="0"/>
          </a:p>
          <a:p>
            <a:pPr algn="r"/>
            <a:r>
              <a:rPr lang="ar-IQ" sz="2000" b="1" dirty="0" smtClean="0"/>
              <a:t>الصفحة الثانية </a:t>
            </a:r>
            <a:r>
              <a:rPr lang="ar-IQ" sz="2000" dirty="0" smtClean="0"/>
              <a:t>-القسم: علوم الحياة واللغة العربية  –كلية التربية/القرنة- </a:t>
            </a:r>
            <a:r>
              <a:rPr lang="en-US" sz="2000" b="1" dirty="0" smtClean="0">
                <a:solidFill>
                  <a:srgbClr val="FF0000"/>
                </a:solidFill>
              </a:rPr>
              <a:t>University of Basrah</a:t>
            </a:r>
            <a:endParaRPr lang="ar-IQ" sz="2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2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545977243"/>
              </p:ext>
            </p:extLst>
          </p:nvPr>
        </p:nvGraphicFramePr>
        <p:xfrm>
          <a:off x="107504" y="359898"/>
          <a:ext cx="8731696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3188" y="-243408"/>
            <a:ext cx="9108504" cy="5688632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r"/>
            <a:endParaRPr lang="ar-IQ" dirty="0" smtClean="0">
              <a:solidFill>
                <a:srgbClr val="FF0000"/>
              </a:solidFill>
            </a:endParaRPr>
          </a:p>
          <a:p>
            <a:pPr algn="r"/>
            <a:r>
              <a:rPr lang="ar-IQ" b="1" dirty="0" smtClean="0">
                <a:solidFill>
                  <a:schemeClr val="tx1"/>
                </a:solidFill>
              </a:rPr>
              <a:t>يتكون من بعدين </a:t>
            </a:r>
          </a:p>
          <a:p>
            <a:pPr algn="r"/>
            <a:r>
              <a:rPr lang="ar-IQ" b="1" dirty="0" smtClean="0">
                <a:solidFill>
                  <a:schemeClr val="tx1"/>
                </a:solidFill>
              </a:rPr>
              <a:t>الاول عمودي يمثل موضوعات المادة الدراسية </a:t>
            </a:r>
          </a:p>
          <a:p>
            <a:pPr algn="r"/>
            <a:r>
              <a:rPr lang="ar-IQ" b="1" dirty="0" smtClean="0">
                <a:solidFill>
                  <a:schemeClr val="tx1"/>
                </a:solidFill>
              </a:rPr>
              <a:t>الثاني افقي يمثل الاهداف التعليمية السلوكية حسب تصنيف بلوم .</a:t>
            </a:r>
          </a:p>
          <a:p>
            <a:pPr algn="r"/>
            <a:r>
              <a:rPr lang="ar-IQ" b="1" dirty="0" smtClean="0">
                <a:solidFill>
                  <a:schemeClr val="tx1"/>
                </a:solidFill>
              </a:rPr>
              <a:t>وتشمل حقول الجدول على اوزان الاهمية النسبية لكل من الموضوعات والاهداف , وعدد اسئلة كل موضوع تبعا لكل مستوى من مستويات الاهداف , وكذلك الدرجة المستحقة لكل سؤال من الاسئلة </a:t>
            </a:r>
          </a:p>
          <a:p>
            <a:pPr algn="r"/>
            <a:endParaRPr lang="ar-IQ" dirty="0"/>
          </a:p>
          <a:p>
            <a:pPr algn="r"/>
            <a:r>
              <a:rPr lang="en-US" dirty="0" smtClean="0"/>
              <a:t>----------------------------------------------------------------------------</a:t>
            </a:r>
          </a:p>
          <a:p>
            <a:pPr algn="r"/>
            <a:endParaRPr lang="ar-IQ" dirty="0" smtClean="0"/>
          </a:p>
          <a:p>
            <a:pPr algn="r"/>
            <a:r>
              <a:rPr lang="ar-IQ" sz="2000" b="1" dirty="0" smtClean="0"/>
              <a:t>الصفحة الثالثة </a:t>
            </a:r>
            <a:r>
              <a:rPr lang="en-US" sz="2000" dirty="0" smtClean="0"/>
              <a:t>–</a:t>
            </a:r>
            <a:r>
              <a:rPr lang="ar-IQ" sz="2000" dirty="0" smtClean="0"/>
              <a:t>القسم</a:t>
            </a:r>
            <a:r>
              <a:rPr lang="en-US" sz="2000" dirty="0" smtClean="0"/>
              <a:t>:</a:t>
            </a:r>
            <a:r>
              <a:rPr lang="ar-IQ" sz="2000" dirty="0" smtClean="0"/>
              <a:t>علوم الحياة واللغة العربية  –كلية التربية/القرنة- </a:t>
            </a:r>
            <a:r>
              <a:rPr lang="en-US" sz="2000" b="1" dirty="0" smtClean="0">
                <a:solidFill>
                  <a:srgbClr val="FF0000"/>
                </a:solidFill>
              </a:rPr>
              <a:t>University of Basrah</a:t>
            </a:r>
            <a:endParaRPr lang="ar-IQ" sz="20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249102"/>
              </p:ext>
            </p:extLst>
          </p:nvPr>
        </p:nvGraphicFramePr>
        <p:xfrm>
          <a:off x="8604448" y="1052736"/>
          <a:ext cx="2370559" cy="4269072"/>
        </p:xfrm>
        <a:graphic>
          <a:graphicData uri="http://schemas.openxmlformats.org/drawingml/2006/table">
            <a:tbl>
              <a:tblPr rtl="1" firstRow="1" firstCol="1" bandRow="1">
                <a:tableStyleId>{775DCB02-9BB8-47FD-8907-85C794F793BA}</a:tableStyleId>
              </a:tblPr>
              <a:tblGrid>
                <a:gridCol w="1215479"/>
                <a:gridCol w="1155080"/>
              </a:tblGrid>
              <a:tr h="64807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الموضوعات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الاسئلة والدرجات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 smtClean="0">
                          <a:effectLst/>
                        </a:rPr>
                        <a:t>م1</a:t>
                      </a:r>
                      <a:r>
                        <a:rPr lang="en-US" sz="1800" dirty="0" smtClean="0">
                          <a:effectLst/>
                        </a:rPr>
                        <a:t>-</a:t>
                      </a:r>
                      <a:r>
                        <a:rPr lang="ar-IQ" sz="1800" dirty="0" smtClean="0">
                          <a:effectLst/>
                        </a:rPr>
                        <a:t>10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الاسئلة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179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الدرجة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 smtClean="0">
                          <a:effectLst/>
                        </a:rPr>
                        <a:t>م2</a:t>
                      </a:r>
                      <a:r>
                        <a:rPr lang="en-US" sz="1800" dirty="0" smtClean="0">
                          <a:effectLst/>
                        </a:rPr>
                        <a:t>-</a:t>
                      </a:r>
                      <a:r>
                        <a:rPr lang="ar-IQ" sz="1800" dirty="0" smtClean="0">
                          <a:effectLst/>
                        </a:rPr>
                        <a:t>6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الاسئلة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الدرجة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 smtClean="0">
                          <a:effectLst/>
                        </a:rPr>
                        <a:t>م3</a:t>
                      </a:r>
                      <a:r>
                        <a:rPr lang="en-US" sz="1800" dirty="0" smtClean="0">
                          <a:effectLst/>
                        </a:rPr>
                        <a:t>-</a:t>
                      </a:r>
                      <a:r>
                        <a:rPr lang="ar-IQ" sz="1800" dirty="0" smtClean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الاسئلة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9588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الدرجة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48072"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مجموع الاسئلة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4056"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مجموع الدرجات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76064"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الاوزان </a:t>
                      </a:r>
                      <a:r>
                        <a:rPr lang="ar-SA" sz="1800" dirty="0" smtClean="0">
                          <a:effectLst/>
                        </a:rPr>
                        <a:t>النسبية</a:t>
                      </a:r>
                      <a:r>
                        <a:rPr lang="ar-IQ" sz="1800" dirty="0" smtClean="0">
                          <a:effectLst/>
                        </a:rPr>
                        <a:t> للاهداف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614638"/>
              </p:ext>
            </p:extLst>
          </p:nvPr>
        </p:nvGraphicFramePr>
        <p:xfrm>
          <a:off x="35496" y="476672"/>
          <a:ext cx="7261181" cy="630936"/>
        </p:xfrm>
        <a:graphic>
          <a:graphicData uri="http://schemas.openxmlformats.org/drawingml/2006/table">
            <a:tbl>
              <a:tblPr rtl="1" firstRow="1" firstCol="1" bandRow="1">
                <a:tableStyleId>{16D9F66E-5EB9-4882-86FB-DCBF35E3C3E4}</a:tableStyleId>
              </a:tblPr>
              <a:tblGrid>
                <a:gridCol w="636356"/>
                <a:gridCol w="556811"/>
                <a:gridCol w="818424"/>
                <a:gridCol w="619563"/>
                <a:gridCol w="707062"/>
                <a:gridCol w="639007"/>
                <a:gridCol w="954534"/>
                <a:gridCol w="856452"/>
                <a:gridCol w="1472972"/>
              </a:tblGrid>
              <a:tr h="0">
                <a:tc gridSpan="6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الاهداف السلوكية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>
                          <a:effectLst/>
                        </a:rPr>
                        <a:t>مجموع الاسئلة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>
                          <a:effectLst/>
                        </a:rPr>
                        <a:t>مجموع الدرجات</a:t>
                      </a:r>
                      <a:endParaRPr lang="en-US" sz="14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>
                          <a:effectLst/>
                        </a:rPr>
                        <a:t>الاوزان النسبية للموضوعات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effectLst/>
                        </a:rPr>
                        <a:t>تذكر</a:t>
                      </a:r>
                      <a:endParaRPr lang="en-US" sz="1400" b="1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effectLst/>
                        </a:rPr>
                        <a:t>فهم</a:t>
                      </a:r>
                      <a:endParaRPr lang="en-US" sz="1400" b="1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effectLst/>
                        </a:rPr>
                        <a:t>تطبيق</a:t>
                      </a:r>
                      <a:endParaRPr lang="en-US" sz="1400" b="1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effectLst/>
                        </a:rPr>
                        <a:t>تحليل</a:t>
                      </a:r>
                      <a:endParaRPr lang="en-US" sz="1400" b="1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effectLst/>
                        </a:rPr>
                        <a:t>تركيب</a:t>
                      </a:r>
                      <a:endParaRPr lang="en-US" sz="1400" b="1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dirty="0" smtClean="0">
                          <a:effectLst/>
                        </a:rPr>
                        <a:t>تقويم</a:t>
                      </a:r>
                      <a:endParaRPr lang="en-US" sz="1400" b="1" dirty="0">
                        <a:effectLst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جدول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763446"/>
              </p:ext>
            </p:extLst>
          </p:nvPr>
        </p:nvGraphicFramePr>
        <p:xfrm>
          <a:off x="15475" y="2204864"/>
          <a:ext cx="7244997" cy="3556952"/>
        </p:xfrm>
        <a:graphic>
          <a:graphicData uri="http://schemas.openxmlformats.org/drawingml/2006/table">
            <a:tbl>
              <a:tblPr rtl="1" firstRow="1" firstCol="1" bandRow="1">
                <a:tableStyleId>{D7AC3CCA-C797-4891-BE02-D94E43425B78}</a:tableStyleId>
              </a:tblPr>
              <a:tblGrid>
                <a:gridCol w="636356"/>
                <a:gridCol w="556811"/>
                <a:gridCol w="818424"/>
                <a:gridCol w="619563"/>
                <a:gridCol w="707062"/>
                <a:gridCol w="639007"/>
                <a:gridCol w="954534"/>
                <a:gridCol w="840268"/>
                <a:gridCol w="1472972"/>
              </a:tblGrid>
              <a:tr h="28803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575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377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949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211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7606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812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1041046052"/>
              </p:ext>
            </p:extLst>
          </p:nvPr>
        </p:nvGraphicFramePr>
        <p:xfrm>
          <a:off x="107504" y="359898"/>
          <a:ext cx="8731696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1052736"/>
            <a:ext cx="9108504" cy="5688632"/>
          </a:xfrm>
          <a:solidFill>
            <a:srgbClr val="FFFF00"/>
          </a:solidFill>
        </p:spPr>
        <p:txBody>
          <a:bodyPr>
            <a:normAutofit fontScale="92500"/>
          </a:bodyPr>
          <a:lstStyle/>
          <a:p>
            <a:pPr marL="0" algn="r">
              <a:lnSpc>
                <a:spcPct val="115000"/>
              </a:lnSpc>
              <a:spcBef>
                <a:spcPts val="0"/>
              </a:spcBef>
            </a:pPr>
            <a:r>
              <a:rPr lang="ar-EG" sz="4000" b="1" dirty="0">
                <a:solidFill>
                  <a:srgbClr val="222222"/>
                </a:solidFill>
                <a:latin typeface="Calibri"/>
                <a:ea typeface="Times New Roman"/>
                <a:cs typeface="Times New Roman"/>
              </a:rPr>
              <a:t>مثال تطبيقي:</a:t>
            </a:r>
            <a:endParaRPr lang="en-US" sz="3600" dirty="0">
              <a:latin typeface="Calibri"/>
              <a:ea typeface="Calibri"/>
              <a:cs typeface="Arial"/>
            </a:endParaRPr>
          </a:p>
          <a:p>
            <a:pPr marL="0" algn="r">
              <a:lnSpc>
                <a:spcPct val="115000"/>
              </a:lnSpc>
              <a:spcBef>
                <a:spcPts val="0"/>
              </a:spcBef>
            </a:pPr>
            <a:r>
              <a:rPr lang="ar-EG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مطلوب بناء جدول مواصفات لوحدة تعليمية ل</a:t>
            </a:r>
            <a:r>
              <a:rPr lang="ar-IQ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مادة العلوم</a:t>
            </a:r>
            <a:r>
              <a:rPr lang="ar-EG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  تتكون من ثلاث موضوعات ، يتم تدريسها في ثمان حصص موزعة على الموضوعات ك</a:t>
            </a:r>
            <a:r>
              <a:rPr lang="ar-IQ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الاتي</a:t>
            </a:r>
            <a:r>
              <a:rPr lang="ar-EG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: الموضع الأول (3) حصص، الموضوع الثاني (3) حصص، الموضوع الثالث (2) حصة.</a:t>
            </a:r>
            <a:endParaRPr lang="en-US" sz="3600" dirty="0" smtClean="0">
              <a:latin typeface="Calibri"/>
              <a:ea typeface="Calibri"/>
              <a:cs typeface="Arial"/>
            </a:endParaRPr>
          </a:p>
          <a:p>
            <a:pPr marL="0" algn="r">
              <a:lnSpc>
                <a:spcPct val="115000"/>
              </a:lnSpc>
              <a:spcBef>
                <a:spcPts val="0"/>
              </a:spcBef>
            </a:pPr>
            <a:r>
              <a:rPr lang="ar-EG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وكانت </a:t>
            </a:r>
            <a:r>
              <a:rPr lang="ar-EG" sz="2800" dirty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الوحدة تحتوي على عدد </a:t>
            </a:r>
            <a:r>
              <a:rPr lang="ar-IQ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من الا</a:t>
            </a:r>
            <a:r>
              <a:rPr lang="ar-EG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هد</a:t>
            </a:r>
            <a:r>
              <a:rPr lang="ar-IQ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اف</a:t>
            </a:r>
            <a:r>
              <a:rPr lang="ar-EG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ar-IQ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ال</a:t>
            </a:r>
            <a:r>
              <a:rPr lang="ar-EG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سلوكي</a:t>
            </a:r>
            <a:r>
              <a:rPr lang="ar-IQ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ة</a:t>
            </a:r>
            <a:r>
              <a:rPr lang="ar-EG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 موزعة</a:t>
            </a:r>
            <a:r>
              <a:rPr lang="ar-SA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 حسب الاوزان</a:t>
            </a:r>
            <a:r>
              <a:rPr lang="ar-EG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 كال</a:t>
            </a:r>
            <a:r>
              <a:rPr lang="ar-IQ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اتي</a:t>
            </a:r>
            <a:r>
              <a:rPr lang="ar-EG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: </a:t>
            </a:r>
            <a:endParaRPr lang="ar-IQ" sz="2800" dirty="0" smtClean="0">
              <a:solidFill>
                <a:srgbClr val="222222"/>
              </a:solidFill>
              <a:latin typeface="Calibri"/>
              <a:ea typeface="Times New Roman"/>
              <a:cs typeface="Arial"/>
            </a:endParaRPr>
          </a:p>
          <a:p>
            <a:pPr marL="0" algn="r">
              <a:lnSpc>
                <a:spcPct val="115000"/>
              </a:lnSpc>
              <a:spcBef>
                <a:spcPts val="0"/>
              </a:spcBef>
            </a:pPr>
            <a:r>
              <a:rPr lang="ar-IQ" sz="2800" dirty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 </a:t>
            </a:r>
            <a:r>
              <a:rPr lang="ar-EG" sz="2800" dirty="0" smtClean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تذكر </a:t>
            </a:r>
            <a:r>
              <a:rPr lang="ar-EG" sz="2800" dirty="0">
                <a:solidFill>
                  <a:srgbClr val="222222"/>
                </a:solidFill>
                <a:latin typeface="Calibri"/>
                <a:ea typeface="Times New Roman"/>
                <a:cs typeface="Arial"/>
              </a:rPr>
              <a:t>(8)، فهم (6)، تطبيق (5)، تحليل (3)، تركيب (2)، تقويم (1).</a:t>
            </a:r>
            <a:endParaRPr lang="en-US" sz="3600" dirty="0">
              <a:latin typeface="Calibri"/>
              <a:ea typeface="Calibri"/>
              <a:cs typeface="Arial"/>
            </a:endParaRPr>
          </a:p>
          <a:p>
            <a:pPr algn="r"/>
            <a:r>
              <a:rPr lang="ar-EG" sz="2800" dirty="0" smtClean="0">
                <a:solidFill>
                  <a:srgbClr val="222222"/>
                </a:solidFill>
                <a:ea typeface="Times New Roman"/>
                <a:cs typeface="Arial"/>
              </a:rPr>
              <a:t>و </a:t>
            </a:r>
            <a:r>
              <a:rPr lang="ar-EG" sz="2800" dirty="0">
                <a:solidFill>
                  <a:srgbClr val="222222"/>
                </a:solidFill>
                <a:ea typeface="Times New Roman"/>
                <a:cs typeface="Arial"/>
              </a:rPr>
              <a:t>عدد الأسئلة في الاختبار </a:t>
            </a:r>
            <a:r>
              <a:rPr lang="ar-EG" sz="2800" b="1" dirty="0">
                <a:solidFill>
                  <a:srgbClr val="FF0000"/>
                </a:solidFill>
                <a:ea typeface="Times New Roman"/>
                <a:cs typeface="Arial"/>
              </a:rPr>
              <a:t>50 سؤالا </a:t>
            </a:r>
            <a:r>
              <a:rPr lang="ar-EG" sz="2800" dirty="0">
                <a:solidFill>
                  <a:srgbClr val="222222"/>
                </a:solidFill>
                <a:ea typeface="Times New Roman"/>
                <a:cs typeface="Arial"/>
              </a:rPr>
              <a:t>(من نوع أسئلة الاختيار من متعدد) </a:t>
            </a:r>
            <a:endParaRPr lang="ar-IQ" sz="2800" dirty="0" smtClean="0">
              <a:solidFill>
                <a:srgbClr val="222222"/>
              </a:solidFill>
              <a:ea typeface="Times New Roman"/>
              <a:cs typeface="Arial"/>
            </a:endParaRPr>
          </a:p>
          <a:p>
            <a:pPr algn="r"/>
            <a:r>
              <a:rPr lang="ar-IQ" sz="2800" dirty="0" smtClean="0">
                <a:solidFill>
                  <a:srgbClr val="222222"/>
                </a:solidFill>
                <a:cs typeface="Arial"/>
              </a:rPr>
              <a:t>والدرجة النهائية </a:t>
            </a:r>
            <a:r>
              <a:rPr lang="ar-IQ" sz="2800" b="1" dirty="0" smtClean="0">
                <a:solidFill>
                  <a:srgbClr val="FF0000"/>
                </a:solidFill>
                <a:cs typeface="Arial"/>
              </a:rPr>
              <a:t>60 درجة</a:t>
            </a:r>
            <a:endParaRPr lang="ar-IQ" b="1" dirty="0" smtClean="0">
              <a:solidFill>
                <a:srgbClr val="FF0000"/>
              </a:solidFill>
            </a:endParaRPr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r>
              <a:rPr lang="en-US" dirty="0" smtClean="0"/>
              <a:t>------------------------------------------------------------------------------------------</a:t>
            </a:r>
            <a:endParaRPr lang="ar-IQ" dirty="0" smtClean="0"/>
          </a:p>
          <a:p>
            <a:pPr algn="r"/>
            <a:r>
              <a:rPr lang="ar-IQ" sz="2000" b="1" dirty="0" smtClean="0"/>
              <a:t>الصفحة الرابعة </a:t>
            </a:r>
            <a:r>
              <a:rPr lang="ar-IQ" sz="2000" dirty="0" smtClean="0"/>
              <a:t>-القسم: علوم الحياة واللغة العربية  –كلية التربية/القرنة- </a:t>
            </a:r>
            <a:r>
              <a:rPr lang="en-US" sz="2000" b="1" dirty="0" smtClean="0">
                <a:solidFill>
                  <a:srgbClr val="FF0000"/>
                </a:solidFill>
              </a:rPr>
              <a:t>University of Basrah</a:t>
            </a:r>
            <a:endParaRPr lang="ar-IQ" sz="2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42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2869837963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0"/>
            <a:ext cx="9108504" cy="6858000"/>
          </a:xfrm>
          <a:solidFill>
            <a:srgbClr val="FFFF00"/>
          </a:solidFill>
        </p:spPr>
        <p:txBody>
          <a:bodyPr>
            <a:normAutofit fontScale="32500" lnSpcReduction="20000"/>
          </a:bodyPr>
          <a:lstStyle/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 smtClean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>
              <a:latin typeface="Calibri"/>
              <a:ea typeface="Calibri"/>
              <a:cs typeface="Simplified Arabic"/>
            </a:endParaRPr>
          </a:p>
          <a:p>
            <a:pPr marL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7200" dirty="0">
                <a:latin typeface="Calibri"/>
                <a:ea typeface="Calibri"/>
                <a:cs typeface="Arial"/>
              </a:rPr>
              <a:t>تحديد عدد الاسئلة لكل موضوع في كل مستوى من مستويات الاهداف السلوكية</a:t>
            </a:r>
            <a:endParaRPr lang="en-US" sz="5400" dirty="0">
              <a:latin typeface="Calibri"/>
              <a:ea typeface="Calibri"/>
              <a:cs typeface="Arial"/>
            </a:endParaRPr>
          </a:p>
          <a:p>
            <a:pPr marL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7200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العدد الكلي للاسئلة × الوزن النسبي لاهمية الموضوع ×الوزن النسبي لاهداف المستوى </a:t>
            </a:r>
            <a:endParaRPr lang="en-US" sz="5400" b="1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b="1" dirty="0" smtClean="0">
              <a:latin typeface="Calibri"/>
              <a:ea typeface="Calibri"/>
              <a:cs typeface="Simplified Arabic"/>
            </a:endParaRPr>
          </a:p>
          <a:p>
            <a:pPr marL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7200" b="1" dirty="0">
                <a:latin typeface="Calibri"/>
                <a:ea typeface="Calibri"/>
                <a:cs typeface="Arial"/>
              </a:rPr>
              <a:t>50 × 0.38 × 0.32= </a:t>
            </a:r>
            <a:r>
              <a:rPr lang="ar-SA" sz="7200" b="1" dirty="0" smtClean="0">
                <a:latin typeface="Calibri"/>
                <a:ea typeface="Calibri"/>
                <a:cs typeface="Arial"/>
              </a:rPr>
              <a:t>6.08=6</a:t>
            </a:r>
            <a:endParaRPr lang="en-US" sz="5400" b="1" dirty="0">
              <a:latin typeface="Calibri"/>
              <a:ea typeface="Calibri"/>
              <a:cs typeface="Arial"/>
            </a:endParaRPr>
          </a:p>
          <a:p>
            <a:pPr marL="0" algn="r">
              <a:lnSpc>
                <a:spcPct val="107000"/>
              </a:lnSpc>
              <a:spcBef>
                <a:spcPts val="0"/>
              </a:spcBef>
            </a:pPr>
            <a:r>
              <a:rPr lang="ar-IQ" sz="7200" b="1" dirty="0" smtClean="0">
                <a:latin typeface="Calibri"/>
                <a:ea typeface="Calibri"/>
                <a:cs typeface="Simplified Arabic"/>
              </a:rPr>
              <a:t>50 </a:t>
            </a:r>
            <a:r>
              <a:rPr lang="ar-SA" sz="7100" b="1" dirty="0">
                <a:solidFill>
                  <a:srgbClr val="4F271C">
                    <a:shade val="30000"/>
                    <a:satMod val="150000"/>
                  </a:srgbClr>
                </a:solidFill>
                <a:latin typeface="Calibri"/>
                <a:ea typeface="Calibri"/>
                <a:cs typeface="Arial"/>
              </a:rPr>
              <a:t>× </a:t>
            </a:r>
            <a:r>
              <a:rPr lang="ar-IQ" sz="7200" b="1" dirty="0" smtClean="0">
                <a:latin typeface="Calibri"/>
                <a:ea typeface="Calibri"/>
                <a:cs typeface="Simplified Arabic"/>
              </a:rPr>
              <a:t>0.38</a:t>
            </a:r>
            <a:r>
              <a:rPr lang="ar-SA" sz="7100" b="1" dirty="0">
                <a:solidFill>
                  <a:srgbClr val="4F271C">
                    <a:shade val="30000"/>
                    <a:satMod val="150000"/>
                  </a:srgbClr>
                </a:solidFill>
                <a:latin typeface="Calibri"/>
                <a:ea typeface="Calibri"/>
                <a:cs typeface="Arial"/>
              </a:rPr>
              <a:t> ×</a:t>
            </a:r>
            <a:r>
              <a:rPr lang="ar-IQ" sz="7200" b="1" dirty="0" smtClean="0">
                <a:latin typeface="Calibri"/>
                <a:ea typeface="Calibri"/>
                <a:cs typeface="Simplified Arabic"/>
              </a:rPr>
              <a:t> 0.08</a:t>
            </a:r>
            <a:r>
              <a:rPr lang="ar-SA" sz="7200" b="1" dirty="0" smtClean="0">
                <a:latin typeface="Calibri"/>
                <a:ea typeface="Calibri"/>
                <a:cs typeface="Simplified Arabic"/>
              </a:rPr>
              <a:t>= 0.76= 1</a:t>
            </a:r>
            <a:endParaRPr lang="ar-IQ" sz="7200" b="1" dirty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 smtClean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 smtClean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 smtClean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 smtClean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r>
              <a:rPr lang="ar-IQ" sz="7200" dirty="0" smtClean="0">
                <a:latin typeface="Calibri"/>
                <a:ea typeface="Calibri"/>
                <a:cs typeface="Simplified Arabic"/>
              </a:rPr>
              <a:t>   </a:t>
            </a:r>
            <a:endParaRPr lang="ar-IQ" dirty="0"/>
          </a:p>
          <a:p>
            <a:pPr algn="r"/>
            <a:r>
              <a:rPr lang="ar-IQ" dirty="0" smtClean="0"/>
              <a:t>------------------------------------------------------------------------</a:t>
            </a:r>
          </a:p>
          <a:p>
            <a:pPr algn="r"/>
            <a:r>
              <a:rPr lang="ar-IQ" sz="5500" b="1" dirty="0" smtClean="0"/>
              <a:t>الصفحة الخامسة </a:t>
            </a:r>
            <a:r>
              <a:rPr lang="ar-IQ" sz="5500" dirty="0" smtClean="0"/>
              <a:t>-القسم: </a:t>
            </a:r>
            <a:r>
              <a:rPr lang="ar-IQ" sz="5500" dirty="0">
                <a:solidFill>
                  <a:srgbClr val="4F271C">
                    <a:shade val="30000"/>
                    <a:satMod val="150000"/>
                  </a:srgbClr>
                </a:solidFill>
              </a:rPr>
              <a:t>علوم الحياة واللغة العربية  –كلية التربية/القرنة- </a:t>
            </a:r>
            <a:r>
              <a:rPr lang="en-US" sz="5500" b="1" dirty="0" smtClean="0">
                <a:solidFill>
                  <a:srgbClr val="FF0000"/>
                </a:solidFill>
              </a:rPr>
              <a:t>University of Basrah</a:t>
            </a:r>
            <a:endParaRPr lang="ar-IQ" sz="55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3091"/>
              </p:ext>
            </p:extLst>
          </p:nvPr>
        </p:nvGraphicFramePr>
        <p:xfrm>
          <a:off x="395536" y="2794600"/>
          <a:ext cx="8426988" cy="3154680"/>
        </p:xfrm>
        <a:graphic>
          <a:graphicData uri="http://schemas.openxmlformats.org/drawingml/2006/table">
            <a:tbl>
              <a:tblPr rtl="1" firstRow="1" firstCol="1" bandRow="1">
                <a:tableStyleId>{C4B1156A-380E-4F78-BDF5-A606A8083BF9}</a:tableStyleId>
              </a:tblPr>
              <a:tblGrid>
                <a:gridCol w="871906"/>
                <a:gridCol w="905430"/>
                <a:gridCol w="693048"/>
                <a:gridCol w="725910"/>
                <a:gridCol w="662838"/>
                <a:gridCol w="736486"/>
                <a:gridCol w="704118"/>
                <a:gridCol w="770494"/>
                <a:gridCol w="916152"/>
                <a:gridCol w="1440606"/>
              </a:tblGrid>
              <a:tr h="0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الموضوعات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الاسئلة والدرجات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الاهداف السلوكية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مجموع الاسئلة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الاوزان النسبية للموضوعات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تذكر</a:t>
                      </a:r>
                      <a:endParaRPr lang="en-US" sz="20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8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فهم</a:t>
                      </a:r>
                      <a:endParaRPr lang="en-US" sz="20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6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تطبيق</a:t>
                      </a:r>
                      <a:endParaRPr lang="en-US" sz="20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5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تحليل</a:t>
                      </a:r>
                      <a:endParaRPr lang="en-US" sz="20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تركيب</a:t>
                      </a:r>
                      <a:endParaRPr lang="en-US" sz="2000" b="1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تقويم</a:t>
                      </a:r>
                      <a:endParaRPr lang="en-US" sz="20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م1</a:t>
                      </a:r>
                      <a:r>
                        <a:rPr lang="en-US" sz="2000" b="1" dirty="0" smtClean="0">
                          <a:effectLst/>
                        </a:rPr>
                        <a:t>=</a:t>
                      </a:r>
                      <a:r>
                        <a:rPr lang="ar-IQ" sz="2000" b="1" dirty="0" smtClean="0">
                          <a:effectLst/>
                        </a:rPr>
                        <a:t>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الاسئلة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38%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م2</a:t>
                      </a:r>
                      <a:r>
                        <a:rPr lang="en-US" sz="2000" b="1" dirty="0" smtClean="0">
                          <a:effectLst/>
                        </a:rPr>
                        <a:t>=</a:t>
                      </a:r>
                      <a:r>
                        <a:rPr lang="ar-IQ" sz="2000" b="1" dirty="0" smtClean="0">
                          <a:effectLst/>
                        </a:rPr>
                        <a:t>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الاسئلة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18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37%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م3</a:t>
                      </a:r>
                      <a:r>
                        <a:rPr lang="en-US" sz="2000" b="1" dirty="0" smtClean="0">
                          <a:effectLst/>
                        </a:rPr>
                        <a:t>=</a:t>
                      </a:r>
                      <a:r>
                        <a:rPr lang="ar-IQ" sz="2000" b="1" dirty="0" smtClean="0">
                          <a:effectLst/>
                        </a:rPr>
                        <a:t>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الاسئلة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25%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مجموع الاسئلة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16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50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الاوزان </a:t>
                      </a:r>
                      <a:r>
                        <a:rPr lang="ar-SA" sz="2000" b="1" dirty="0" smtClean="0">
                          <a:effectLst/>
                        </a:rPr>
                        <a:t>النسبية</a:t>
                      </a:r>
                      <a:r>
                        <a:rPr lang="ar-IQ" sz="2000" b="1" dirty="0" smtClean="0">
                          <a:effectLst/>
                        </a:rPr>
                        <a:t> للاهداف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32%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24%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20%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12%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100%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70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180686805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0"/>
            <a:ext cx="9108504" cy="6858000"/>
          </a:xfrm>
          <a:solidFill>
            <a:srgbClr val="FFFF00"/>
          </a:solidFill>
        </p:spPr>
        <p:txBody>
          <a:bodyPr>
            <a:normAutofit fontScale="32500" lnSpcReduction="20000"/>
          </a:bodyPr>
          <a:lstStyle/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 smtClean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>
              <a:latin typeface="Calibri"/>
              <a:ea typeface="Calibri"/>
              <a:cs typeface="Simplified Arabic"/>
            </a:endParaRPr>
          </a:p>
          <a:p>
            <a:pPr marL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7200" dirty="0">
                <a:latin typeface="Calibri"/>
                <a:ea typeface="Calibri"/>
                <a:cs typeface="Arial"/>
              </a:rPr>
              <a:t>تحديد عدد الاسئلة لكل موضوع في كل مستوى من مستويات الاهداف السلوكية</a:t>
            </a:r>
            <a:endParaRPr lang="en-US" sz="5400" dirty="0">
              <a:latin typeface="Calibri"/>
              <a:ea typeface="Calibri"/>
              <a:cs typeface="Arial"/>
            </a:endParaRPr>
          </a:p>
          <a:p>
            <a:pPr marL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7200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العدد الكلي للاسئلة × الوزن النسبي لاهمية الموضوع ×الوزن النسبي لاهداف المستوى </a:t>
            </a:r>
            <a:endParaRPr lang="en-US" sz="5400" b="1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 smtClean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 smtClean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 smtClean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 smtClean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 smtClean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endParaRPr lang="ar-IQ" sz="7200" dirty="0">
              <a:latin typeface="Calibri"/>
              <a:ea typeface="Calibri"/>
              <a:cs typeface="Simplified Arabic"/>
            </a:endParaRPr>
          </a:p>
          <a:p>
            <a:pPr marL="0" algn="ctr">
              <a:lnSpc>
                <a:spcPct val="107000"/>
              </a:lnSpc>
              <a:spcBef>
                <a:spcPts val="0"/>
              </a:spcBef>
            </a:pPr>
            <a:r>
              <a:rPr lang="ar-IQ" sz="7200" dirty="0" smtClean="0">
                <a:latin typeface="Calibri"/>
                <a:ea typeface="Calibri"/>
                <a:cs typeface="Simplified Arabic"/>
              </a:rPr>
              <a:t>   </a:t>
            </a:r>
            <a:endParaRPr lang="ar-IQ" dirty="0"/>
          </a:p>
          <a:p>
            <a:pPr algn="r"/>
            <a:r>
              <a:rPr lang="ar-IQ" dirty="0" smtClean="0"/>
              <a:t>------------------------------------------------------------------------</a:t>
            </a:r>
          </a:p>
          <a:p>
            <a:pPr algn="r"/>
            <a:r>
              <a:rPr lang="ar-IQ" sz="5500" b="1" dirty="0" smtClean="0"/>
              <a:t>الصفحة السادسة </a:t>
            </a:r>
            <a:r>
              <a:rPr lang="ar-IQ" sz="5500" dirty="0" smtClean="0"/>
              <a:t>-القسم: </a:t>
            </a:r>
            <a:r>
              <a:rPr lang="ar-IQ" sz="5500" dirty="0">
                <a:solidFill>
                  <a:srgbClr val="4F271C">
                    <a:shade val="30000"/>
                    <a:satMod val="150000"/>
                  </a:srgbClr>
                </a:solidFill>
              </a:rPr>
              <a:t>علوم الحياة واللغة العربية  –كلية التربية/القرنة- </a:t>
            </a:r>
            <a:r>
              <a:rPr lang="en-US" sz="5500" b="1" dirty="0" smtClean="0">
                <a:solidFill>
                  <a:srgbClr val="FF0000"/>
                </a:solidFill>
              </a:rPr>
              <a:t>University of Basrah</a:t>
            </a:r>
            <a:endParaRPr lang="ar-IQ" sz="55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243389"/>
              </p:ext>
            </p:extLst>
          </p:nvPr>
        </p:nvGraphicFramePr>
        <p:xfrm>
          <a:off x="54336" y="2130552"/>
          <a:ext cx="8483240" cy="2804160"/>
        </p:xfrm>
        <a:graphic>
          <a:graphicData uri="http://schemas.openxmlformats.org/drawingml/2006/table">
            <a:tbl>
              <a:tblPr rtl="1" firstRow="1" firstCol="1" bandRow="1">
                <a:tableStyleId>{C4B1156A-380E-4F78-BDF5-A606A8083BF9}</a:tableStyleId>
              </a:tblPr>
              <a:tblGrid>
                <a:gridCol w="994534"/>
                <a:gridCol w="982528"/>
                <a:gridCol w="630470"/>
                <a:gridCol w="752670"/>
                <a:gridCol w="695206"/>
                <a:gridCol w="736488"/>
                <a:gridCol w="696846"/>
                <a:gridCol w="743758"/>
                <a:gridCol w="844144"/>
                <a:gridCol w="1406596"/>
              </a:tblGrid>
              <a:tr h="0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الموضوعات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الاسئلة والدرجات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الاهداف السلوكية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مجموع الاسئلة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الاوزان النسبية للموضوعات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تذكر</a:t>
                      </a:r>
                      <a:endParaRPr lang="en-US" sz="20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8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فهم</a:t>
                      </a:r>
                      <a:endParaRPr lang="en-US" sz="20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6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تطبيق</a:t>
                      </a:r>
                      <a:endParaRPr lang="en-US" sz="2000" b="1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5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تحليل</a:t>
                      </a:r>
                      <a:endParaRPr lang="en-US" sz="2000" b="1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3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تركيب</a:t>
                      </a:r>
                      <a:endParaRPr lang="en-US" sz="2000" b="1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تقويم</a:t>
                      </a:r>
                      <a:endParaRPr lang="en-US" sz="20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م1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الاسئلة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6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5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4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20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38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م2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الاسئلة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6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4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18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37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م3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الاسئلة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4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3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12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25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مجموع الاسئلة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16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12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10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5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50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الاوزان النسبية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32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24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20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12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8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4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100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86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874359510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-27384"/>
            <a:ext cx="9108504" cy="6858000"/>
          </a:xfrm>
          <a:solidFill>
            <a:srgbClr val="FFFF00"/>
          </a:solidFill>
        </p:spPr>
        <p:txBody>
          <a:bodyPr>
            <a:normAutofit fontScale="32500" lnSpcReduction="20000"/>
          </a:bodyPr>
          <a:lstStyle/>
          <a:p>
            <a:pPr marL="0" algn="just">
              <a:lnSpc>
                <a:spcPct val="107000"/>
              </a:lnSpc>
              <a:spcBef>
                <a:spcPts val="0"/>
              </a:spcBef>
            </a:pPr>
            <a:endParaRPr lang="ar-IQ" sz="9600" dirty="0" smtClean="0">
              <a:latin typeface="Calibri"/>
              <a:ea typeface="Calibri"/>
              <a:cs typeface="Simplified Arabic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</a:pPr>
            <a:endParaRPr lang="ar-IQ" sz="9600" dirty="0">
              <a:latin typeface="Calibri"/>
              <a:ea typeface="Calibri"/>
              <a:cs typeface="Simplified Arabic"/>
            </a:endParaRPr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marL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7400" b="1" dirty="0">
                <a:latin typeface="Calibri"/>
                <a:ea typeface="Calibri"/>
                <a:cs typeface="Arial"/>
              </a:rPr>
              <a:t>تحديد الدرجات في كل موضوع لكل مستوى من مستويات الاهداف</a:t>
            </a:r>
            <a:endParaRPr lang="en-US" sz="4300" b="1" dirty="0">
              <a:latin typeface="Calibri"/>
              <a:ea typeface="Calibri"/>
              <a:cs typeface="Arial"/>
            </a:endParaRPr>
          </a:p>
          <a:p>
            <a:pPr marL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7400" b="1" dirty="0">
                <a:solidFill>
                  <a:srgbClr val="FF0000"/>
                </a:solidFill>
                <a:latin typeface="Calibri"/>
                <a:ea typeface="Calibri"/>
                <a:cs typeface="Arial"/>
              </a:rPr>
              <a:t>درجة الامتحان  × الوزن النسبي لاهمية الموضوع ×الوزن النسبي لاهداف المستوى</a:t>
            </a:r>
            <a:endParaRPr lang="en-US" sz="4300" b="1" dirty="0">
              <a:solidFill>
                <a:srgbClr val="FF0000"/>
              </a:solidFill>
              <a:latin typeface="Calibri"/>
              <a:ea typeface="Calibri"/>
              <a:cs typeface="Arial"/>
            </a:endParaRPr>
          </a:p>
          <a:p>
            <a:pPr marL="0" algn="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ar-SA" sz="8600" dirty="0">
                <a:latin typeface="Calibri"/>
                <a:ea typeface="Calibri"/>
                <a:cs typeface="Arial"/>
              </a:rPr>
              <a:t>60 × 0.38 × 0.32= 7.2</a:t>
            </a:r>
            <a:endParaRPr lang="en-US" sz="4900" dirty="0">
              <a:latin typeface="Calibri"/>
              <a:ea typeface="Calibri"/>
              <a:cs typeface="Arial"/>
            </a:endParaRPr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r>
              <a:rPr lang="en-US" sz="4300" dirty="0" smtClean="0"/>
              <a:t>---------------------------------------------------------------------------------------------------------------------------</a:t>
            </a:r>
            <a:endParaRPr lang="ar-IQ" sz="4300" dirty="0" smtClean="0"/>
          </a:p>
          <a:p>
            <a:pPr algn="r"/>
            <a:r>
              <a:rPr lang="ar-IQ" sz="6200" b="1" dirty="0" smtClean="0"/>
              <a:t>الصفحة السابعة </a:t>
            </a:r>
            <a:r>
              <a:rPr lang="ar-IQ" sz="6200" dirty="0" smtClean="0"/>
              <a:t>-القسم: </a:t>
            </a:r>
            <a:r>
              <a:rPr lang="ar-IQ" sz="6200" dirty="0"/>
              <a:t>علوم الحياة واللغة العربية  –كلية التربية/القرنة-</a:t>
            </a:r>
            <a:r>
              <a:rPr lang="en-US" sz="6200" b="1" dirty="0" smtClean="0">
                <a:solidFill>
                  <a:srgbClr val="FF0000"/>
                </a:solidFill>
              </a:rPr>
              <a:t>University of Basrah</a:t>
            </a:r>
            <a:endParaRPr lang="ar-IQ" sz="62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8176904"/>
              </p:ext>
            </p:extLst>
          </p:nvPr>
        </p:nvGraphicFramePr>
        <p:xfrm>
          <a:off x="-252536" y="1556792"/>
          <a:ext cx="9690712" cy="3785616"/>
        </p:xfrm>
        <a:graphic>
          <a:graphicData uri="http://schemas.openxmlformats.org/drawingml/2006/table">
            <a:tbl>
              <a:tblPr rtl="1" firstRow="1" firstCol="1" bandRow="1">
                <a:tableStyleId>{22838BEF-8BB2-4498-84A7-C5851F593DF1}</a:tableStyleId>
              </a:tblPr>
              <a:tblGrid>
                <a:gridCol w="817957"/>
                <a:gridCol w="1163105"/>
                <a:gridCol w="810134"/>
                <a:gridCol w="777768"/>
                <a:gridCol w="883784"/>
                <a:gridCol w="883782"/>
                <a:gridCol w="883784"/>
                <a:gridCol w="901608"/>
                <a:gridCol w="1047266"/>
                <a:gridCol w="1521524"/>
              </a:tblGrid>
              <a:tr h="0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الموضوعات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الاسئلة والدرجات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الاهداف السلوكية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مجموع الدرجات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الاوزان النسبية للموضوعات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تذكر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8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فهم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6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تطبيق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تحليل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تركيب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تقويم</a:t>
                      </a:r>
                      <a:endParaRPr lang="en-US" sz="240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م1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الدرجة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7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IQ" sz="2400" dirty="0" smtClean="0">
                          <a:effectLst/>
                        </a:rPr>
                        <a:t>2</a:t>
                      </a:r>
                      <a:r>
                        <a:rPr lang="ar-SA" sz="2400" dirty="0" smtClean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effectLst/>
                        </a:rPr>
                        <a:t>38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م2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الدرجة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1" dirty="0" smtClean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2.6</a:t>
                      </a:r>
                      <a:r>
                        <a:rPr lang="en-US" sz="2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ar-SA" sz="24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effectLst/>
                        </a:rPr>
                        <a:t>21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effectLst/>
                        </a:rPr>
                        <a:t>37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م3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الدرجة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5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4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16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effectLst/>
                        </a:rPr>
                        <a:t>25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مجموع الدرجات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effectLst/>
                        </a:rPr>
                        <a:t>19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14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12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effectLst/>
                        </a:rPr>
                        <a:t>7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5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3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60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>
                          <a:effectLst/>
                        </a:rPr>
                        <a:t>الاوزان النسبية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effectLst/>
                        </a:rPr>
                        <a:t>32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effectLst/>
                        </a:rPr>
                        <a:t>24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effectLst/>
                        </a:rPr>
                        <a:t>20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effectLst/>
                        </a:rPr>
                        <a:t>12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effectLst/>
                        </a:rPr>
                        <a:t>8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effectLst/>
                        </a:rPr>
                        <a:t>4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effectLst/>
                        </a:rPr>
                        <a:t>100</a:t>
                      </a:r>
                      <a:r>
                        <a:rPr lang="en-US" sz="2400" dirty="0" smtClean="0">
                          <a:effectLst/>
                        </a:rPr>
                        <a:t>%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2058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548087020"/>
              </p:ext>
            </p:extLst>
          </p:nvPr>
        </p:nvGraphicFramePr>
        <p:xfrm>
          <a:off x="1432560" y="359898"/>
          <a:ext cx="7406640" cy="69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35496" y="0"/>
            <a:ext cx="9108504" cy="68580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r"/>
            <a:endParaRPr lang="ar-IQ" dirty="0" smtClean="0"/>
          </a:p>
          <a:p>
            <a:pPr marL="0" algn="just">
              <a:lnSpc>
                <a:spcPct val="150000"/>
              </a:lnSpc>
              <a:spcBef>
                <a:spcPts val="0"/>
              </a:spcBef>
            </a:pPr>
            <a:r>
              <a:rPr lang="ar-IQ" sz="2400" dirty="0">
                <a:latin typeface="Calibri"/>
                <a:ea typeface="Calibri"/>
                <a:cs typeface="Simplified Arabic"/>
              </a:rPr>
              <a:t> </a:t>
            </a:r>
            <a:endParaRPr lang="en-US" sz="1050" dirty="0">
              <a:latin typeface="Calibri"/>
              <a:ea typeface="Calibri"/>
              <a:cs typeface="Arial"/>
            </a:endParaRPr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endParaRPr lang="ar-IQ" dirty="0" smtClean="0"/>
          </a:p>
          <a:p>
            <a:pPr algn="r"/>
            <a:endParaRPr lang="ar-IQ" dirty="0"/>
          </a:p>
          <a:p>
            <a:pPr algn="r"/>
            <a:r>
              <a:rPr lang="en-US" dirty="0" smtClean="0"/>
              <a:t>-------------------------------------------------------------</a:t>
            </a:r>
            <a:endParaRPr lang="ar-IQ" dirty="0" smtClean="0"/>
          </a:p>
          <a:p>
            <a:pPr algn="r"/>
            <a:r>
              <a:rPr lang="ar-IQ" sz="2000" b="1" dirty="0" smtClean="0"/>
              <a:t>الصفحة الثامنة </a:t>
            </a:r>
            <a:r>
              <a:rPr lang="ar-IQ" sz="2000" dirty="0" smtClean="0"/>
              <a:t>-القسم: </a:t>
            </a:r>
            <a:r>
              <a:rPr lang="ar-IQ" sz="2000" dirty="0"/>
              <a:t>علوم الحياة واللغة العربية  –كلية التربية/القرنة-</a:t>
            </a:r>
            <a:r>
              <a:rPr lang="en-US" sz="2000" b="1" dirty="0" smtClean="0">
                <a:solidFill>
                  <a:srgbClr val="FF0000"/>
                </a:solidFill>
              </a:rPr>
              <a:t>University of Basrah</a:t>
            </a:r>
            <a:endParaRPr lang="ar-IQ" sz="2000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274098"/>
              </p:ext>
            </p:extLst>
          </p:nvPr>
        </p:nvGraphicFramePr>
        <p:xfrm>
          <a:off x="-252536" y="1340768"/>
          <a:ext cx="9247377" cy="4926320"/>
        </p:xfrm>
        <a:graphic>
          <a:graphicData uri="http://schemas.openxmlformats.org/drawingml/2006/table">
            <a:tbl>
              <a:tblPr rtl="1" firstRow="1" firstCol="1" bandRow="1">
                <a:tableStyleId>{22838BEF-8BB2-4498-84A7-C5851F593DF1}</a:tableStyleId>
              </a:tblPr>
              <a:tblGrid>
                <a:gridCol w="777120"/>
                <a:gridCol w="1193944"/>
                <a:gridCol w="672728"/>
                <a:gridCol w="621040"/>
                <a:gridCol w="632088"/>
                <a:gridCol w="742960"/>
                <a:gridCol w="763280"/>
                <a:gridCol w="833512"/>
                <a:gridCol w="852056"/>
                <a:gridCol w="924064"/>
                <a:gridCol w="1234585"/>
              </a:tblGrid>
              <a:tr h="720080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الموضوعات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الاسئلة والدرجات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الاهداف السلوكية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مجموع الاسئلة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مجموع الدرجات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الاوزان النسبية للموضوعات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تذكر</a:t>
                      </a:r>
                      <a:endParaRPr lang="en-US" sz="20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8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فهم</a:t>
                      </a:r>
                      <a:endParaRPr lang="en-US" sz="2000" b="1" dirty="0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6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تطبيق</a:t>
                      </a:r>
                      <a:endParaRPr lang="en-US" sz="2000" b="1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5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تحليل</a:t>
                      </a:r>
                      <a:endParaRPr lang="en-US" sz="2000" b="1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3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تركيب</a:t>
                      </a:r>
                      <a:endParaRPr lang="en-US" sz="2000" b="1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تقويم</a:t>
                      </a:r>
                      <a:endParaRPr lang="en-US" sz="2000" b="1">
                        <a:effectLst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1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م1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الاسئلة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6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5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4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1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20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23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38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الدرجة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7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5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5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م2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الاسئلة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6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4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4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1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1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18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21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37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الدرجة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7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5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4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م3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الاسئلة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3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1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1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1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12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16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25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الدرجة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5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4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3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1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مجموع الاسئلة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16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12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10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5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4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>
                          <a:effectLst/>
                        </a:rPr>
                        <a:t>3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EG" sz="2000" b="1" dirty="0">
                          <a:effectLst/>
                        </a:rPr>
                        <a:t>50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 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مجموع الدرجات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19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14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12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7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5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3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60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الاوزان </a:t>
                      </a:r>
                      <a:r>
                        <a:rPr lang="ar-SA" sz="2000" b="1" dirty="0" smtClean="0">
                          <a:effectLst/>
                        </a:rPr>
                        <a:t>النسبية </a:t>
                      </a:r>
                      <a:r>
                        <a:rPr lang="ar-SA" sz="2000" b="1" dirty="0" err="1" smtClean="0">
                          <a:effectLst/>
                        </a:rPr>
                        <a:t>للاهداف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32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24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20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12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8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4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>
                          <a:effectLst/>
                        </a:rPr>
                        <a:t> </a:t>
                      </a:r>
                      <a:endParaRPr lang="en-US" sz="2000" b="1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>
                          <a:effectLst/>
                        </a:rPr>
                        <a:t> 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</a:rPr>
                        <a:t>100</a:t>
                      </a:r>
                      <a:r>
                        <a:rPr lang="en-US" sz="2000" b="1" dirty="0" smtClean="0">
                          <a:effectLst/>
                        </a:rPr>
                        <a:t>%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38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4718</TotalTime>
  <Words>965</Words>
  <Application>Microsoft Office PowerPoint</Application>
  <PresentationFormat>عرض على الشاشة (3:4)‏</PresentationFormat>
  <Paragraphs>447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انقلاب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GroupX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enx</dc:creator>
  <cp:lastModifiedBy>SAM</cp:lastModifiedBy>
  <cp:revision>353</cp:revision>
  <dcterms:created xsi:type="dcterms:W3CDTF">2016-10-30T14:46:50Z</dcterms:created>
  <dcterms:modified xsi:type="dcterms:W3CDTF">2022-11-16T16:24:55Z</dcterms:modified>
</cp:coreProperties>
</file>